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91" r:id="rId2"/>
    <p:sldId id="290" r:id="rId3"/>
    <p:sldId id="257" r:id="rId4"/>
    <p:sldId id="258" r:id="rId5"/>
    <p:sldId id="259" r:id="rId6"/>
    <p:sldId id="261" r:id="rId7"/>
    <p:sldId id="275" r:id="rId8"/>
    <p:sldId id="260" r:id="rId9"/>
    <p:sldId id="262" r:id="rId10"/>
    <p:sldId id="281" r:id="rId11"/>
    <p:sldId id="270" r:id="rId12"/>
    <p:sldId id="276" r:id="rId13"/>
    <p:sldId id="279" r:id="rId14"/>
    <p:sldId id="283" r:id="rId15"/>
    <p:sldId id="284" r:id="rId16"/>
    <p:sldId id="288" r:id="rId17"/>
    <p:sldId id="289" r:id="rId18"/>
    <p:sldId id="278" r:id="rId19"/>
    <p:sldId id="280" r:id="rId20"/>
    <p:sldId id="285" r:id="rId21"/>
    <p:sldId id="286" r:id="rId22"/>
    <p:sldId id="264" r:id="rId23"/>
    <p:sldId id="268" r:id="rId24"/>
    <p:sldId id="271" r:id="rId25"/>
    <p:sldId id="265" r:id="rId26"/>
    <p:sldId id="266" r:id="rId27"/>
    <p:sldId id="273" r:id="rId28"/>
    <p:sldId id="274" r:id="rId29"/>
    <p:sldId id="28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367FE8-E239-BB8D-DD8B-09D2EE7AB415}" name="Nur A Alam" initials="MA" userId="S::nur_a_alam@signaturevipservice.com::03e4a326-db8f-4200-a066-64311effea2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EBF1E9"/>
    <a:srgbClr val="F8655A"/>
    <a:srgbClr val="F8ED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>
        <p:scale>
          <a:sx n="75" d="100"/>
          <a:sy n="75" d="100"/>
        </p:scale>
        <p:origin x="1392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6B65E-AE5E-4CF1-82E9-F36035CF2DE3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670C2-501B-412C-93EE-55AAE8B7F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7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C7B-C8F6-4497-AC8B-1B370CEF1FD1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MediNet</a:t>
            </a:r>
            <a:r>
              <a:rPr lang="en-US" dirty="0"/>
              <a:t>-XG: A Lightweight Explainable Framework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4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29C1D-3C5C-4F02-A91A-A2A479E4298B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MediNet</a:t>
            </a:r>
            <a:r>
              <a:rPr lang="en-US" dirty="0"/>
              <a:t>-XG: A Lightweight Explainable Framework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60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27E11-09DB-4981-BAAE-95DB145B9CFA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MediNet</a:t>
            </a:r>
            <a:r>
              <a:rPr lang="en-US" dirty="0"/>
              <a:t>-XG: A Lightweight Explainable Framework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86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5ABC-8481-4831-A3D8-D56C0618B481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MediNet</a:t>
            </a:r>
            <a:r>
              <a:rPr lang="en-US" dirty="0"/>
              <a:t>-XG: A Lightweight Explainable Framework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6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D3C5D-6913-4357-8D6B-9E1AAB80D3CD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MediNet</a:t>
            </a:r>
            <a:r>
              <a:rPr lang="en-US" dirty="0"/>
              <a:t>-XG: A Lightweight Explainable Framework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4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DEC1-BD95-482B-9E44-3792DC29915C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MediNet</a:t>
            </a:r>
            <a:r>
              <a:rPr lang="en-US" dirty="0"/>
              <a:t>-XG: A Lightweight Explainable Framework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49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5C440-6DEB-4FD3-B230-847332DC045C}" type="datetime1">
              <a:rPr lang="en-US" smtClean="0"/>
              <a:t>1/18/2026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MediNet</a:t>
            </a:r>
            <a:r>
              <a:rPr lang="en-US" dirty="0"/>
              <a:t>-XG: A Lightweight Explainable Framework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FF89-D05B-4A4B-85C3-844EEA0283B1}" type="datetime1">
              <a:rPr lang="en-US" smtClean="0"/>
              <a:t>1/18/2026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MediNet</a:t>
            </a:r>
            <a:r>
              <a:rPr lang="en-US" dirty="0"/>
              <a:t>-XG: A Lightweight Explainable Framework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8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FF524-96CE-4586-8564-9D4EA1A317A6}" type="datetime1">
              <a:rPr lang="en-US" smtClean="0"/>
              <a:t>1/18/2026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MediNet</a:t>
            </a:r>
            <a:r>
              <a:rPr lang="en-US" dirty="0"/>
              <a:t>-XG: A Lightweight Explainable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63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E704E-0BE0-47AF-86E9-EA1F30C282A0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MediNet</a:t>
            </a:r>
            <a:r>
              <a:rPr lang="en-US" dirty="0"/>
              <a:t>-XG: A Lightweight Explainable Framework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37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C8F9-DBE6-4980-82DA-1D84945DB1CE}" type="datetime1">
              <a:rPr lang="en-US" smtClean="0"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MediNet</a:t>
            </a:r>
            <a:r>
              <a:rPr lang="en-US" dirty="0"/>
              <a:t>-XG: A Lightweight Explainable Framework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7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03276-A9BE-4187-B6D7-6AD7060F6D95}" type="datetime1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MediNet</a:t>
            </a:r>
            <a:r>
              <a:rPr lang="en-US" dirty="0"/>
              <a:t>-XG: A Lightweight Explainable Framework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0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pedb.com.bd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13109-F1F0-DFF5-25BF-CF6DF4477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26B4C29-FAA2-E44A-550A-939EDC4EF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915399" cy="6892138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AA4CF80-1A05-CAEF-F450-9F6D88AFA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816107"/>
              </p:ext>
            </p:extLst>
          </p:nvPr>
        </p:nvGraphicFramePr>
        <p:xfrm>
          <a:off x="8915399" y="0"/>
          <a:ext cx="3276601" cy="6835937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023450">
                  <a:extLst>
                    <a:ext uri="{9D8B030D-6E8A-4147-A177-3AD203B41FA5}">
                      <a16:colId xmlns:a16="http://schemas.microsoft.com/office/drawing/2014/main" val="1192293544"/>
                    </a:ext>
                  </a:extLst>
                </a:gridCol>
                <a:gridCol w="1253151">
                  <a:extLst>
                    <a:ext uri="{9D8B030D-6E8A-4147-A177-3AD203B41FA5}">
                      <a16:colId xmlns:a16="http://schemas.microsoft.com/office/drawing/2014/main" val="2138022588"/>
                    </a:ext>
                  </a:extLst>
                </a:gridCol>
              </a:tblGrid>
              <a:tr h="9028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Scientific Name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Local Name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86523"/>
                  </a:ext>
                </a:extLst>
              </a:tr>
              <a:tr h="515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Phyllanthus emblica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bn-IN" sz="1600" dirty="0"/>
                        <a:t>আমলকি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8893576"/>
                  </a:ext>
                </a:extLst>
              </a:tr>
              <a:tr h="515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Terminalia arjuna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bn-IN" sz="1600" dirty="0"/>
                        <a:t>অর্জুন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863269"/>
                  </a:ext>
                </a:extLst>
              </a:tr>
              <a:tr h="9028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Justicia adhatoda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bn-IN" sz="1600" dirty="0"/>
                        <a:t>বাসক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1061099"/>
                  </a:ext>
                </a:extLst>
              </a:tr>
              <a:tr h="515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Kalanchoe pinnata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bn-IN" sz="1600" dirty="0"/>
                        <a:t>পাথরকুচি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168959"/>
                  </a:ext>
                </a:extLst>
              </a:tr>
              <a:tr h="515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Centella asiatica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bn-IN" sz="1600" dirty="0"/>
                        <a:t>থানকুনি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838863"/>
                  </a:ext>
                </a:extLst>
              </a:tr>
              <a:tr h="9028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Mikania micrantha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bn-IN" sz="1600" dirty="0"/>
                        <a:t>জার্মান লতা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9193155"/>
                  </a:ext>
                </a:extLst>
              </a:tr>
              <a:tr h="515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Azadirachta indica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bn-IN" sz="1600" dirty="0"/>
                        <a:t>নিম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216614"/>
                  </a:ext>
                </a:extLst>
              </a:tr>
              <a:tr h="515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Hibiscus rosa-sinensis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bn-IN" sz="1600" dirty="0"/>
                        <a:t>জবা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953973"/>
                  </a:ext>
                </a:extLst>
              </a:tr>
              <a:tr h="515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Ocimum tenuiflorum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bn-IN" sz="1600" dirty="0"/>
                        <a:t>তুলসি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508960"/>
                  </a:ext>
                </a:extLst>
              </a:tr>
              <a:tr h="515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Calotropis gigantea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bn-IN" sz="1600" dirty="0"/>
                        <a:t>আকন্দ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234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845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C8BB-C7B4-9162-7523-2187A5027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06C7D6-5AB2-718C-A2BB-15314A885599}"/>
              </a:ext>
            </a:extLst>
          </p:cNvPr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74E5C9-C4D8-250B-8F12-2E55D4FAF46D}"/>
              </a:ext>
            </a:extLst>
          </p:cNvPr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975B4DF-E75E-C4F1-964B-BA744A8E6A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BCFB10DA-16DB-42BC-948C-4D4D6B2E8773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1/18/2026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A69212B-EC0D-1184-26E6-D879AD8E2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MediNet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-XG: A Lightweight Explainable Framework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5A2698-15E0-20E9-23E3-B81F5F438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10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D0FDF54-8027-2664-7BFE-33379D549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40" y="1153682"/>
            <a:ext cx="11880542" cy="542467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Arial Narrow" panose="020B0606020202030204" pitchFamily="34" charset="0"/>
              </a:rPr>
              <a:t>A </a:t>
            </a:r>
            <a:r>
              <a:rPr lang="en-US" sz="2400" b="1" dirty="0">
                <a:latin typeface="Arial Narrow" panose="020B0606020202030204" pitchFamily="34" charset="0"/>
              </a:rPr>
              <a:t>Multimodal AI framework </a:t>
            </a:r>
            <a:r>
              <a:rPr lang="en-US" sz="2400" dirty="0">
                <a:latin typeface="Arial Narrow" panose="020B0606020202030204" pitchFamily="34" charset="0"/>
              </a:rPr>
              <a:t>that fuses </a:t>
            </a:r>
            <a:r>
              <a:rPr lang="en-US" sz="2400" b="1" dirty="0">
                <a:latin typeface="Arial Narrow" panose="020B0606020202030204" pitchFamily="34" charset="0"/>
              </a:rPr>
              <a:t>leaf image data </a:t>
            </a:r>
            <a:r>
              <a:rPr lang="en-US" sz="2400" dirty="0">
                <a:latin typeface="Arial Narrow" panose="020B0606020202030204" pitchFamily="34" charset="0"/>
              </a:rPr>
              <a:t>to</a:t>
            </a:r>
            <a:r>
              <a:rPr lang="en-US" sz="2400" b="1" dirty="0">
                <a:latin typeface="Arial Narrow" panose="020B0606020202030204" pitchFamily="34" charset="0"/>
              </a:rPr>
              <a:t>:</a:t>
            </a:r>
          </a:p>
          <a:p>
            <a:pPr lvl="1" algn="just"/>
            <a:r>
              <a:rPr lang="en-US" sz="2000" b="1" dirty="0">
                <a:latin typeface="Arial Narrow" panose="020B0606020202030204" pitchFamily="34" charset="0"/>
              </a:rPr>
              <a:t>Classify into 34 distinct classes</a:t>
            </a:r>
          </a:p>
          <a:p>
            <a:pPr lvl="1" algn="just"/>
            <a:r>
              <a:rPr lang="en-US" sz="2000" b="1" dirty="0">
                <a:latin typeface="Arial Narrow" panose="020B0606020202030204" pitchFamily="34" charset="0"/>
              </a:rPr>
              <a:t>Explained </a:t>
            </a:r>
            <a:r>
              <a:rPr lang="en-US" sz="2000" dirty="0">
                <a:latin typeface="Arial Narrow" panose="020B0606020202030204" pitchFamily="34" charset="0"/>
              </a:rPr>
              <a:t>on it’s decision</a:t>
            </a:r>
          </a:p>
          <a:p>
            <a:pPr lvl="1" algn="just"/>
            <a:r>
              <a:rPr lang="en-US" sz="2000" b="1" dirty="0">
                <a:latin typeface="Arial Narrow" panose="020B0606020202030204" pitchFamily="34" charset="0"/>
              </a:rPr>
              <a:t>Generate </a:t>
            </a:r>
            <a:r>
              <a:rPr lang="en-US" sz="2000" dirty="0">
                <a:latin typeface="Arial Narrow" panose="020B0606020202030204" pitchFamily="34" charset="0"/>
              </a:rPr>
              <a:t>it’s all specific info that could be needed.</a:t>
            </a:r>
          </a:p>
          <a:p>
            <a:pPr marL="457200" lvl="1" indent="0" algn="just">
              <a:buNone/>
            </a:pPr>
            <a:endParaRPr lang="en-US" sz="2000" dirty="0">
              <a:latin typeface="Arial Narrow" panose="020B0606020202030204" pitchFamily="34" charset="0"/>
            </a:endParaRPr>
          </a:p>
          <a:p>
            <a:pPr algn="just"/>
            <a:r>
              <a:rPr lang="en-US" sz="2400" b="1" dirty="0">
                <a:latin typeface="Arial Narrow" panose="020B0606020202030204" pitchFamily="34" charset="0"/>
              </a:rPr>
              <a:t>Methodology Stage: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Dataset Development (</a:t>
            </a:r>
            <a:r>
              <a:rPr lang="en-US" dirty="0" err="1">
                <a:latin typeface="Arial Narrow" panose="020B0606020202030204" pitchFamily="34" charset="0"/>
              </a:rPr>
              <a:t>Image+text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Data Preprocessing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Feature Engineering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Model Architecture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Training &amp; Evaluation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Comparative Analysis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Integrate Grade-CAM and t-SNE for explanation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Knowledge based query answer generator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6C0B4-D6AB-8B6E-4371-238D7DE8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8" y="299368"/>
            <a:ext cx="12038120" cy="79258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rial Narrow" panose="020B0606020202030204" pitchFamily="34" charset="0"/>
              </a:rPr>
              <a:t>Proposed Methodology</a:t>
            </a:r>
          </a:p>
        </p:txBody>
      </p:sp>
    </p:spTree>
    <p:extLst>
      <p:ext uri="{BB962C8B-B14F-4D97-AF65-F5344CB8AC3E}">
        <p14:creationId xmlns:p14="http://schemas.microsoft.com/office/powerpoint/2010/main" val="1928592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40" y="299368"/>
            <a:ext cx="12038120" cy="79258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rial Narrow" panose="020B0606020202030204" pitchFamily="34" charset="0"/>
              </a:rPr>
              <a:t>Dataset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5BDC1D17-8190-4E8F-B1BF-77390A1A079E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1/18/2026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MediNet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-XG: A Lightweight Explainable Framework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11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1AD7E87-4B77-0C37-74D2-8224555B0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40" y="1005953"/>
            <a:ext cx="6560355" cy="542467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Arial Narrow" panose="020B0606020202030204" pitchFamily="34" charset="0"/>
              </a:rPr>
              <a:t>Data Composition:</a:t>
            </a:r>
          </a:p>
          <a:p>
            <a:pPr lvl="1" algn="just"/>
            <a:r>
              <a:rPr lang="en-US" sz="2000" b="1" dirty="0">
                <a:latin typeface="Arial Narrow" panose="020B0606020202030204" pitchFamily="34" charset="0"/>
              </a:rPr>
              <a:t>Total classes</a:t>
            </a:r>
            <a:r>
              <a:rPr lang="en-US" sz="2000" dirty="0">
                <a:latin typeface="Arial Narrow" panose="020B0606020202030204" pitchFamily="34" charset="0"/>
              </a:rPr>
              <a:t>: 34 medicinal plant species</a:t>
            </a:r>
          </a:p>
          <a:p>
            <a:pPr lvl="1" algn="just"/>
            <a:r>
              <a:rPr lang="en-US" sz="2000" b="1" dirty="0">
                <a:latin typeface="Arial Narrow" panose="020B0606020202030204" pitchFamily="34" charset="0"/>
              </a:rPr>
              <a:t>Modality</a:t>
            </a:r>
            <a:r>
              <a:rPr lang="en-US" sz="2000" dirty="0">
                <a:latin typeface="Arial Narrow" panose="020B0606020202030204" pitchFamily="34" charset="0"/>
              </a:rPr>
              <a:t>: </a:t>
            </a:r>
          </a:p>
          <a:p>
            <a:pPr lvl="2" algn="just"/>
            <a:r>
              <a:rPr lang="en-US" dirty="0">
                <a:latin typeface="Arial Narrow" panose="020B0606020202030204" pitchFamily="34" charset="0"/>
              </a:rPr>
              <a:t>Image (RGB)</a:t>
            </a:r>
          </a:p>
          <a:p>
            <a:pPr lvl="2" algn="just"/>
            <a:r>
              <a:rPr lang="en-US" dirty="0">
                <a:latin typeface="Arial Narrow" panose="020B0606020202030204" pitchFamily="34" charset="0"/>
              </a:rPr>
              <a:t>1020 query and </a:t>
            </a:r>
            <a:r>
              <a:rPr lang="en-US" dirty="0" err="1">
                <a:latin typeface="Arial Narrow" panose="020B0606020202030204" pitchFamily="34" charset="0"/>
              </a:rPr>
              <a:t>crossponding</a:t>
            </a:r>
            <a:r>
              <a:rPr lang="en-US" dirty="0">
                <a:latin typeface="Arial Narrow" panose="020B0606020202030204" pitchFamily="34" charset="0"/>
              </a:rPr>
              <a:t> answer about the plant (Text)</a:t>
            </a:r>
          </a:p>
          <a:p>
            <a:pPr algn="just"/>
            <a:r>
              <a:rPr lang="en-US" sz="2400" b="1" dirty="0">
                <a:latin typeface="Arial Narrow" panose="020B0606020202030204" pitchFamily="34" charset="0"/>
              </a:rPr>
              <a:t>Data Collection Plan:</a:t>
            </a:r>
          </a:p>
          <a:p>
            <a:pPr lvl="1" algn="just"/>
            <a:r>
              <a:rPr lang="en-US" sz="2000" b="1" dirty="0">
                <a:latin typeface="Arial Narrow" panose="020B0606020202030204" pitchFamily="34" charset="0"/>
              </a:rPr>
              <a:t>Image Source</a:t>
            </a:r>
            <a:r>
              <a:rPr lang="en-US" sz="2000" dirty="0">
                <a:latin typeface="Arial Narrow" panose="020B0606020202030204" pitchFamily="34" charset="0"/>
              </a:rPr>
              <a:t>: Field Collection (24 species) + Public Repositories named Mendeley (10 species)</a:t>
            </a:r>
            <a:r>
              <a:rPr lang="en-US" sz="2000" baseline="30000" dirty="0">
                <a:latin typeface="Arial Narrow" panose="020B0606020202030204" pitchFamily="34" charset="0"/>
              </a:rPr>
              <a:t> [14]</a:t>
            </a:r>
            <a:endParaRPr lang="en-US" sz="2000" dirty="0">
              <a:latin typeface="Arial Narrow" panose="020B0606020202030204" pitchFamily="34" charset="0"/>
            </a:endParaRPr>
          </a:p>
          <a:p>
            <a:pPr lvl="1" algn="just"/>
            <a:r>
              <a:rPr lang="en-US" sz="2000" b="1" dirty="0">
                <a:latin typeface="Arial Narrow" panose="020B0606020202030204" pitchFamily="34" charset="0"/>
              </a:rPr>
              <a:t>Text source: </a:t>
            </a:r>
            <a:r>
              <a:rPr lang="en-US" sz="2000" dirty="0">
                <a:latin typeface="Arial Narrow" panose="020B0606020202030204" pitchFamily="34" charset="0"/>
              </a:rPr>
              <a:t>MPEDB</a:t>
            </a:r>
            <a:r>
              <a:rPr lang="en-US" sz="2000" baseline="30000" dirty="0">
                <a:latin typeface="Arial Narrow" panose="020B0606020202030204" pitchFamily="34" charset="0"/>
              </a:rPr>
              <a:t>[16]</a:t>
            </a:r>
            <a:r>
              <a:rPr lang="en-US" sz="2000" dirty="0">
                <a:latin typeface="Arial Narrow" panose="020B0606020202030204" pitchFamily="34" charset="0"/>
              </a:rPr>
              <a:t>, BNH</a:t>
            </a:r>
            <a:r>
              <a:rPr lang="en-US" sz="2000" baseline="30000" dirty="0">
                <a:latin typeface="Arial Narrow" panose="020B0606020202030204" pitchFamily="34" charset="0"/>
              </a:rPr>
              <a:t>[17]</a:t>
            </a:r>
            <a:r>
              <a:rPr lang="en-US" sz="2000" dirty="0">
                <a:latin typeface="Arial Narrow" panose="020B0606020202030204" pitchFamily="34" charset="0"/>
              </a:rPr>
              <a:t>, BJPT</a:t>
            </a:r>
            <a:r>
              <a:rPr lang="en-US" sz="2000" baseline="30000" dirty="0">
                <a:latin typeface="Arial Narrow" panose="020B0606020202030204" pitchFamily="34" charset="0"/>
              </a:rPr>
              <a:t>[18]</a:t>
            </a:r>
            <a:r>
              <a:rPr lang="en-US" sz="2000" dirty="0">
                <a:latin typeface="Arial Narrow" panose="020B0606020202030204" pitchFamily="34" charset="0"/>
              </a:rPr>
              <a:t>, POWO</a:t>
            </a:r>
            <a:r>
              <a:rPr lang="en-US" sz="2000" baseline="30000" dirty="0">
                <a:latin typeface="Arial Narrow" panose="020B0606020202030204" pitchFamily="34" charset="0"/>
              </a:rPr>
              <a:t>[19]</a:t>
            </a:r>
            <a:endParaRPr lang="en-US" sz="2000" b="1" dirty="0">
              <a:latin typeface="Arial Narrow" panose="020B0606020202030204" pitchFamily="34" charset="0"/>
            </a:endParaRPr>
          </a:p>
          <a:p>
            <a:pPr lvl="1" algn="just"/>
            <a:r>
              <a:rPr lang="en-US" sz="2000" b="1" dirty="0">
                <a:latin typeface="Arial Narrow" panose="020B0606020202030204" pitchFamily="34" charset="0"/>
              </a:rPr>
              <a:t>Equipment Used</a:t>
            </a:r>
            <a:r>
              <a:rPr lang="en-US" sz="2000" dirty="0">
                <a:latin typeface="Arial Narrow" panose="020B0606020202030204" pitchFamily="34" charset="0"/>
              </a:rPr>
              <a:t>: Smartphone(camera)</a:t>
            </a:r>
          </a:p>
          <a:p>
            <a:pPr lvl="1" algn="just"/>
            <a:r>
              <a:rPr lang="en-US" sz="2000" b="1" dirty="0">
                <a:latin typeface="Arial Narrow" panose="020B0606020202030204" pitchFamily="34" charset="0"/>
              </a:rPr>
              <a:t>Validation</a:t>
            </a:r>
            <a:r>
              <a:rPr lang="en-US" sz="2000" dirty="0">
                <a:latin typeface="Arial Narrow" panose="020B0606020202030204" pitchFamily="34" charset="0"/>
              </a:rPr>
              <a:t>: Agriculture experts and Botany Faculty member</a:t>
            </a:r>
          </a:p>
          <a:p>
            <a:pPr lvl="1" algn="just"/>
            <a:r>
              <a:rPr lang="en-US" sz="2000" b="1" dirty="0">
                <a:latin typeface="Arial Narrow" panose="020B0606020202030204" pitchFamily="34" charset="0"/>
              </a:rPr>
              <a:t>Quantity</a:t>
            </a:r>
            <a:r>
              <a:rPr lang="en-US" sz="2000" dirty="0">
                <a:latin typeface="Arial Narrow" panose="020B0606020202030204" pitchFamily="34" charset="0"/>
              </a:rPr>
              <a:t>: 17,050 total (500 per class) images and 1020 queries.</a:t>
            </a:r>
          </a:p>
          <a:p>
            <a:pPr algn="just"/>
            <a:r>
              <a:rPr lang="en-US" sz="2400" b="1" dirty="0">
                <a:latin typeface="Arial Narrow" panose="020B0606020202030204" pitchFamily="34" charset="0"/>
              </a:rPr>
              <a:t>Dataset Link:  </a:t>
            </a:r>
            <a:r>
              <a:rPr lang="en-US" sz="2400" dirty="0" err="1">
                <a:latin typeface="Arial Narrow" panose="020B0606020202030204" pitchFamily="34" charset="0"/>
              </a:rPr>
              <a:t>kaggle</a:t>
            </a:r>
            <a:r>
              <a:rPr lang="en-US" sz="2400" baseline="30000" dirty="0">
                <a:latin typeface="Arial Narrow" panose="020B0606020202030204" pitchFamily="34" charset="0"/>
              </a:rPr>
              <a:t>[15]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CFC259-8A56-FCFA-B76D-1C1FF56415DC}"/>
              </a:ext>
            </a:extLst>
          </p:cNvPr>
          <p:cNvSpPr txBox="1"/>
          <p:nvPr/>
        </p:nvSpPr>
        <p:spPr>
          <a:xfrm>
            <a:off x="7495118" y="6079184"/>
            <a:ext cx="414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Figure 6: Dataset Creation</a:t>
            </a:r>
          </a:p>
        </p:txBody>
      </p:sp>
      <p:pic>
        <p:nvPicPr>
          <p:cNvPr id="19" name="Picture 18" descr="A collage of green leaves&#10;&#10;AI-generated content may be incorrect.">
            <a:extLst>
              <a:ext uri="{FF2B5EF4-FFF2-40B4-BE49-F238E27FC236}">
                <a16:creationId xmlns:a16="http://schemas.microsoft.com/office/drawing/2014/main" id="{F7B05392-CA05-62F9-C5CA-DDC30F794B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148" y="923925"/>
            <a:ext cx="5356851" cy="521033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BFF765-CB65-E300-1E9E-CFC6E8137BA6}"/>
              </a:ext>
            </a:extLst>
          </p:cNvPr>
          <p:cNvCxnSpPr/>
          <p:nvPr/>
        </p:nvCxnSpPr>
        <p:spPr>
          <a:xfrm>
            <a:off x="6806573" y="1153682"/>
            <a:ext cx="0" cy="499074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FF1CAB5-7CEB-EDE1-596C-5CBF1C282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427" y="1231169"/>
            <a:ext cx="7568604" cy="491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36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54A80-8303-1F6C-4BC1-1D4B1BA0B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91FC-6CCE-7464-C732-DACB2ECA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40" y="219466"/>
            <a:ext cx="12038120" cy="79258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rial Narrow" panose="020B0606020202030204" pitchFamily="34" charset="0"/>
              </a:rPr>
              <a:t>Preliminary Results / Progress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932DCE-5A8F-E658-AD42-5D3F70EC5DE6}"/>
              </a:ext>
            </a:extLst>
          </p:cNvPr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054CE0-2B66-52C8-20EF-DC7C90960CC7}"/>
              </a:ext>
            </a:extLst>
          </p:cNvPr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7EA4B78-39E7-C888-8FDE-0BEC8F9915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5BDC1D17-8190-4E8F-B1BF-77390A1A079E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1/18/2026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168A40F-D07B-B260-7FFB-713FD9161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MediNet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-XG: A Lightweight Explainable Framework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96CACF-2C42-9CF2-A4B8-6035927AA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12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CC0FBD-7C57-B757-BBBF-84056733B858}"/>
              </a:ext>
            </a:extLst>
          </p:cNvPr>
          <p:cNvSpPr txBox="1"/>
          <p:nvPr/>
        </p:nvSpPr>
        <p:spPr>
          <a:xfrm>
            <a:off x="6767205" y="5793244"/>
            <a:ext cx="414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Figure 7: Final Dataset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CCA937B-23FF-B0CD-65C9-5709C3ECFF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01" r="8923"/>
          <a:stretch>
            <a:fillRect/>
          </a:stretch>
        </p:blipFill>
        <p:spPr>
          <a:xfrm>
            <a:off x="5956921" y="1420007"/>
            <a:ext cx="5770482" cy="433271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2023D0-39D6-3BA8-F342-5BD77A702873}"/>
              </a:ext>
            </a:extLst>
          </p:cNvPr>
          <p:cNvCxnSpPr/>
          <p:nvPr/>
        </p:nvCxnSpPr>
        <p:spPr>
          <a:xfrm>
            <a:off x="5457168" y="1153682"/>
            <a:ext cx="0" cy="499074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DD467D-5BBB-1F60-4636-79F26CDEC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40" y="1153682"/>
            <a:ext cx="5308488" cy="542467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Data Collection</a:t>
            </a:r>
          </a:p>
          <a:p>
            <a:pPr lvl="1"/>
            <a:r>
              <a:rPr lang="en-US" sz="2000" dirty="0">
                <a:latin typeface="Arial Narrow" panose="020B0606020202030204" pitchFamily="34" charset="0"/>
              </a:rPr>
              <a:t>Total </a:t>
            </a:r>
            <a:r>
              <a:rPr lang="en-US" sz="2000" b="1" dirty="0">
                <a:latin typeface="Arial Narrow" panose="020B0606020202030204" pitchFamily="34" charset="0"/>
              </a:rPr>
              <a:t>17,050 leaf images</a:t>
            </a:r>
            <a:r>
              <a:rPr lang="en-US" sz="2000" dirty="0">
                <a:latin typeface="Arial Narrow" panose="020B0606020202030204" pitchFamily="34" charset="0"/>
              </a:rPr>
              <a:t> of </a:t>
            </a:r>
            <a:r>
              <a:rPr lang="en-US" sz="2000" b="1" dirty="0">
                <a:latin typeface="Arial Narrow" panose="020B0606020202030204" pitchFamily="34" charset="0"/>
              </a:rPr>
              <a:t>34 medicinal plant species</a:t>
            </a:r>
            <a:r>
              <a:rPr lang="en-US" sz="2000" dirty="0">
                <a:latin typeface="Arial Narrow" panose="020B0606020202030204" pitchFamily="34" charset="0"/>
              </a:rPr>
              <a:t> from </a:t>
            </a:r>
            <a:r>
              <a:rPr lang="en-US" sz="2000" b="1" dirty="0">
                <a:latin typeface="Arial Narrow" panose="020B0606020202030204" pitchFamily="34" charset="0"/>
              </a:rPr>
              <a:t>field and public repositories</a:t>
            </a:r>
            <a:endParaRPr lang="en-US" sz="2000" dirty="0">
              <a:latin typeface="Arial Narrow" panose="020B0606020202030204" pitchFamily="34" charset="0"/>
            </a:endParaRPr>
          </a:p>
          <a:p>
            <a:pPr lvl="1"/>
            <a:endParaRPr lang="en-US" sz="2400" dirty="0">
              <a:latin typeface="Arial Narrow" panose="020B0606020202030204" pitchFamily="34" charset="0"/>
            </a:endParaRPr>
          </a:p>
          <a:p>
            <a:pPr marL="457200" lvl="1" indent="0">
              <a:buNone/>
            </a:pPr>
            <a:endParaRPr lang="en-US" sz="2400" dirty="0">
              <a:latin typeface="Arial Narrow" panose="020B0606020202030204" pitchFamily="34" charset="0"/>
            </a:endParaRPr>
          </a:p>
          <a:p>
            <a:r>
              <a:rPr lang="en-US" sz="2400" b="1" dirty="0">
                <a:latin typeface="Arial Narrow" panose="020B0606020202030204" pitchFamily="34" charset="0"/>
              </a:rPr>
              <a:t>Data Preprocessing</a:t>
            </a:r>
          </a:p>
          <a:p>
            <a:pPr lvl="1"/>
            <a:r>
              <a:rPr lang="en-US" sz="2000" dirty="0">
                <a:latin typeface="Arial Narrow" panose="020B0606020202030204" pitchFamily="34" charset="0"/>
              </a:rPr>
              <a:t>Resized to </a:t>
            </a:r>
            <a:r>
              <a:rPr lang="en-US" sz="2000" b="1" dirty="0">
                <a:latin typeface="Arial Narrow" panose="020B0606020202030204" pitchFamily="34" charset="0"/>
              </a:rPr>
              <a:t>300×300 </a:t>
            </a:r>
            <a:r>
              <a:rPr lang="en-US" sz="2000" b="1" dirty="0" err="1">
                <a:latin typeface="Arial Narrow" panose="020B0606020202030204" pitchFamily="34" charset="0"/>
              </a:rPr>
              <a:t>px</a:t>
            </a:r>
            <a:r>
              <a:rPr lang="en-US" sz="2000" dirty="0">
                <a:latin typeface="Arial Narrow" panose="020B0606020202030204" pitchFamily="34" charset="0"/>
              </a:rPr>
              <a:t>, </a:t>
            </a:r>
          </a:p>
          <a:p>
            <a:pPr lvl="1"/>
            <a:r>
              <a:rPr lang="en-US" sz="2000" b="1" dirty="0">
                <a:latin typeface="Arial Narrow" panose="020B0606020202030204" pitchFamily="34" charset="0"/>
              </a:rPr>
              <a:t>Augmentation:</a:t>
            </a:r>
            <a:r>
              <a:rPr lang="en-US" sz="2000" dirty="0">
                <a:latin typeface="Arial Narrow" panose="020B0606020202030204" pitchFamily="34" charset="0"/>
              </a:rPr>
              <a:t> rotation, flip, brightness shift</a:t>
            </a:r>
          </a:p>
          <a:p>
            <a:pPr lvl="1"/>
            <a:r>
              <a:rPr lang="en-US" sz="2000" b="1" dirty="0">
                <a:latin typeface="Arial Narrow" panose="020B0606020202030204" pitchFamily="34" charset="0"/>
              </a:rPr>
              <a:t>Split:</a:t>
            </a:r>
            <a:r>
              <a:rPr lang="en-US" sz="2000" dirty="0">
                <a:latin typeface="Arial Narrow" panose="020B0606020202030204" pitchFamily="34" charset="0"/>
              </a:rPr>
              <a:t> 70 % train | 15 % validation | 15 % test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7DEAAA-78D9-E18C-8BBD-739A9660E50B}"/>
              </a:ext>
            </a:extLst>
          </p:cNvPr>
          <p:cNvGrpSpPr/>
          <p:nvPr/>
        </p:nvGrpSpPr>
        <p:grpSpPr>
          <a:xfrm>
            <a:off x="17077668" y="661363"/>
            <a:ext cx="6734832" cy="5539964"/>
            <a:chOff x="5457168" y="661363"/>
            <a:chExt cx="6734832" cy="5539964"/>
          </a:xfrm>
        </p:grpSpPr>
        <p:pic>
          <p:nvPicPr>
            <p:cNvPr id="11" name="Picture 10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2D64EE45-EEC5-6C35-5405-232F8183E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031" b="44056"/>
            <a:stretch>
              <a:fillRect/>
            </a:stretch>
          </p:blipFill>
          <p:spPr>
            <a:xfrm>
              <a:off x="5457168" y="661363"/>
              <a:ext cx="6734832" cy="276763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E0BE8E-FCFD-7946-0DF5-0B39021C0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1623" y="3348882"/>
              <a:ext cx="6195859" cy="28524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204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FBDCC-241F-27ED-F215-B80469C12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8F9B05-E0AD-961C-84B4-BFCFD9FBD2A2}"/>
              </a:ext>
            </a:extLst>
          </p:cNvPr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24560D-F7DA-02FD-A3B0-57EB463F4F53}"/>
              </a:ext>
            </a:extLst>
          </p:cNvPr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13E767-0587-D07D-07A0-C52D9CE972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5BDC1D17-8190-4E8F-B1BF-77390A1A079E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1/18/2026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C87BF3-4B1F-B0DA-FDDB-B2A982655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MediNet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-XG: A Lightweight Explainable Framework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E92005-EF66-63C9-D62E-48D889CF7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13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7C9127-2AAA-1343-7719-F6B59D59AFBA}"/>
              </a:ext>
            </a:extLst>
          </p:cNvPr>
          <p:cNvSpPr txBox="1"/>
          <p:nvPr/>
        </p:nvSpPr>
        <p:spPr>
          <a:xfrm>
            <a:off x="6749627" y="6153702"/>
            <a:ext cx="414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Figure 8: Custom Model Architecture and Size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1901EE-1B21-1AC3-DABB-70130A9EACE5}"/>
              </a:ext>
            </a:extLst>
          </p:cNvPr>
          <p:cNvSpPr txBox="1">
            <a:spLocks/>
          </p:cNvSpPr>
          <p:nvPr/>
        </p:nvSpPr>
        <p:spPr>
          <a:xfrm>
            <a:off x="76940" y="219466"/>
            <a:ext cx="12038120" cy="792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accent6"/>
                </a:solidFill>
                <a:latin typeface="Arial Narrow" panose="020B0606020202030204" pitchFamily="34" charset="0"/>
              </a:rPr>
              <a:t>Preliminary Results / Progress</a:t>
            </a:r>
            <a:endParaRPr lang="en-US" b="1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BAD6DF5-210A-0A85-3535-C8726F3D3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39" y="1153682"/>
            <a:ext cx="5308489" cy="542467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Pre-trained Model Experiments</a:t>
            </a:r>
          </a:p>
          <a:p>
            <a:pPr lvl="1"/>
            <a:r>
              <a:rPr lang="en-US" sz="2000" dirty="0">
                <a:latin typeface="Arial Narrow" panose="020B0606020202030204" pitchFamily="34" charset="0"/>
              </a:rPr>
              <a:t>Evaluated </a:t>
            </a:r>
            <a:r>
              <a:rPr lang="en-US" sz="2000" b="1" dirty="0">
                <a:latin typeface="Arial Narrow" panose="020B0606020202030204" pitchFamily="34" charset="0"/>
              </a:rPr>
              <a:t>DenseNet121, EfficientNetB0, MobileNetV2, </a:t>
            </a:r>
            <a:r>
              <a:rPr lang="en-US" sz="2000" b="1" dirty="0" err="1">
                <a:latin typeface="Arial Narrow" panose="020B0606020202030204" pitchFamily="34" charset="0"/>
              </a:rPr>
              <a:t>SqueezeNet</a:t>
            </a:r>
            <a:r>
              <a:rPr lang="en-US" sz="2000" b="1" dirty="0">
                <a:latin typeface="Arial Narrow" panose="020B0606020202030204" pitchFamily="34" charset="0"/>
              </a:rPr>
              <a:t> and VGG16</a:t>
            </a:r>
            <a:endParaRPr lang="en-US" sz="2000" dirty="0">
              <a:latin typeface="Arial Narrow" panose="020B0606020202030204" pitchFamily="34" charset="0"/>
            </a:endParaRPr>
          </a:p>
          <a:p>
            <a:pPr lvl="1"/>
            <a:r>
              <a:rPr lang="en-US" sz="2000" dirty="0">
                <a:latin typeface="Arial Narrow" panose="020B0606020202030204" pitchFamily="34" charset="0"/>
              </a:rPr>
              <a:t>Achieved strong classification accuracy across all models</a:t>
            </a:r>
          </a:p>
          <a:p>
            <a:pPr marL="457200" lvl="1" indent="0">
              <a:buNone/>
            </a:pPr>
            <a:endParaRPr lang="en-US" sz="2400" dirty="0">
              <a:latin typeface="Arial Narrow" panose="020B0606020202030204" pitchFamily="34" charset="0"/>
            </a:endParaRPr>
          </a:p>
          <a:p>
            <a:r>
              <a:rPr lang="en-US" sz="2400" b="1" dirty="0">
                <a:latin typeface="Arial Narrow" panose="020B0606020202030204" pitchFamily="34" charset="0"/>
              </a:rPr>
              <a:t>Custom Lightweight Model — </a:t>
            </a:r>
            <a:r>
              <a:rPr lang="en-US" sz="2400" b="1" dirty="0" err="1">
                <a:latin typeface="Arial Narrow" panose="020B0606020202030204" pitchFamily="34" charset="0"/>
              </a:rPr>
              <a:t>MediNet</a:t>
            </a:r>
            <a:endParaRPr lang="en-US" sz="2400" b="1" dirty="0">
              <a:latin typeface="Arial Narrow" panose="020B0606020202030204" pitchFamily="34" charset="0"/>
            </a:endParaRPr>
          </a:p>
          <a:p>
            <a:pPr lvl="1"/>
            <a:r>
              <a:rPr lang="en-US" sz="2000" dirty="0">
                <a:latin typeface="Arial Narrow" panose="020B0606020202030204" pitchFamily="34" charset="0"/>
              </a:rPr>
              <a:t>Designed an </a:t>
            </a:r>
            <a:r>
              <a:rPr lang="en-US" sz="2000" b="1" dirty="0">
                <a:latin typeface="Arial Narrow" panose="020B0606020202030204" pitchFamily="34" charset="0"/>
              </a:rPr>
              <a:t>extremely compact CNN</a:t>
            </a:r>
            <a:r>
              <a:rPr lang="en-US" sz="2000" dirty="0">
                <a:latin typeface="Arial Narrow" panose="020B0606020202030204" pitchFamily="34" charset="0"/>
              </a:rPr>
              <a:t> (size ≈ </a:t>
            </a:r>
            <a:r>
              <a:rPr lang="en-US" sz="2000" b="1" dirty="0">
                <a:latin typeface="Arial Narrow" panose="020B0606020202030204" pitchFamily="34" charset="0"/>
              </a:rPr>
              <a:t>342.04 KB</a:t>
            </a:r>
            <a:r>
              <a:rPr lang="en-US" sz="2000" dirty="0">
                <a:latin typeface="Arial Narrow" panose="020B0606020202030204" pitchFamily="34" charset="0"/>
              </a:rPr>
              <a:t>)</a:t>
            </a:r>
          </a:p>
          <a:p>
            <a:pPr lvl="1"/>
            <a:r>
              <a:rPr lang="en-US" sz="2000" dirty="0">
                <a:latin typeface="Arial Narrow" panose="020B0606020202030204" pitchFamily="34" charset="0"/>
              </a:rPr>
              <a:t>Incorporates </a:t>
            </a:r>
            <a:r>
              <a:rPr lang="en-US" sz="2000" b="1" dirty="0" err="1">
                <a:latin typeface="Arial Narrow" panose="020B0606020202030204" pitchFamily="34" charset="0"/>
              </a:rPr>
              <a:t>depthwise</a:t>
            </a:r>
            <a:r>
              <a:rPr lang="en-US" sz="2000" b="1" dirty="0">
                <a:latin typeface="Arial Narrow" panose="020B0606020202030204" pitchFamily="34" charset="0"/>
              </a:rPr>
              <a:t> separable convolutions</a:t>
            </a:r>
            <a:r>
              <a:rPr lang="en-US" sz="2000" dirty="0">
                <a:latin typeface="Arial Narrow" panose="020B0606020202030204" pitchFamily="34" charset="0"/>
              </a:rPr>
              <a:t>, </a:t>
            </a:r>
            <a:r>
              <a:rPr lang="en-US" sz="2000" b="1" dirty="0">
                <a:latin typeface="Arial Narrow" panose="020B0606020202030204" pitchFamily="34" charset="0"/>
              </a:rPr>
              <a:t>batch norm</a:t>
            </a:r>
            <a:r>
              <a:rPr lang="en-US" sz="2000" dirty="0">
                <a:latin typeface="Arial Narrow" panose="020B0606020202030204" pitchFamily="34" charset="0"/>
              </a:rPr>
              <a:t>, </a:t>
            </a:r>
            <a:r>
              <a:rPr lang="en-US" sz="2000" b="1" dirty="0">
                <a:latin typeface="Arial Narrow" panose="020B0606020202030204" pitchFamily="34" charset="0"/>
              </a:rPr>
              <a:t>dropout</a:t>
            </a:r>
            <a:endParaRPr lang="en-US" sz="2000" dirty="0">
              <a:latin typeface="Arial Narrow" panose="020B0606020202030204" pitchFamily="34" charset="0"/>
            </a:endParaRPr>
          </a:p>
          <a:p>
            <a:pPr lvl="1"/>
            <a:r>
              <a:rPr lang="en-US" sz="2000" dirty="0">
                <a:latin typeface="Arial Narrow" panose="020B0606020202030204" pitchFamily="34" charset="0"/>
              </a:rPr>
              <a:t>Achieved </a:t>
            </a:r>
            <a:r>
              <a:rPr lang="en-US" sz="2000" b="1" dirty="0">
                <a:latin typeface="Arial Narrow" panose="020B0606020202030204" pitchFamily="34" charset="0"/>
              </a:rPr>
              <a:t>98 % accuracy, precision, recall, and F1-score</a:t>
            </a:r>
            <a:endParaRPr lang="en-US" sz="2000" dirty="0">
              <a:latin typeface="Arial Narrow" panose="020B0606020202030204" pitchFamily="34" charset="0"/>
            </a:endParaRPr>
          </a:p>
          <a:p>
            <a:pPr lvl="1"/>
            <a:r>
              <a:rPr lang="en-US" sz="2000" dirty="0">
                <a:latin typeface="Arial Narrow" panose="020B0606020202030204" pitchFamily="34" charset="0"/>
              </a:rPr>
              <a:t>Optimized for </a:t>
            </a:r>
            <a:r>
              <a:rPr lang="en-US" sz="2000" b="1" dirty="0">
                <a:latin typeface="Arial Narrow" panose="020B0606020202030204" pitchFamily="34" charset="0"/>
              </a:rPr>
              <a:t>mobile and IoT deployment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16632B-FB5B-710A-7837-EC54B6BD9DD9}"/>
              </a:ext>
            </a:extLst>
          </p:cNvPr>
          <p:cNvCxnSpPr/>
          <p:nvPr/>
        </p:nvCxnSpPr>
        <p:spPr>
          <a:xfrm>
            <a:off x="5457168" y="1153682"/>
            <a:ext cx="0" cy="499074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A1EFCA4-410B-2B06-55AA-6CC4BC33E043}"/>
              </a:ext>
            </a:extLst>
          </p:cNvPr>
          <p:cNvGrpSpPr/>
          <p:nvPr/>
        </p:nvGrpSpPr>
        <p:grpSpPr>
          <a:xfrm>
            <a:off x="5457168" y="661363"/>
            <a:ext cx="6734832" cy="5539964"/>
            <a:chOff x="5457168" y="661363"/>
            <a:chExt cx="6734832" cy="5539964"/>
          </a:xfrm>
        </p:grpSpPr>
        <p:pic>
          <p:nvPicPr>
            <p:cNvPr id="18" name="Picture 17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0481FC42-2C5F-A4F3-FD94-041A0CB97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031" b="44056"/>
            <a:stretch>
              <a:fillRect/>
            </a:stretch>
          </p:blipFill>
          <p:spPr>
            <a:xfrm>
              <a:off x="5457168" y="661363"/>
              <a:ext cx="6734832" cy="276763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AD6E76-824A-DCD6-1893-D5F249F65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1623" y="3348882"/>
              <a:ext cx="6195859" cy="2852445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120676FA-D67B-C93A-D49E-0CF785EA2E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701" r="8923"/>
          <a:stretch>
            <a:fillRect/>
          </a:stretch>
        </p:blipFill>
        <p:spPr>
          <a:xfrm>
            <a:off x="-6637156" y="1262640"/>
            <a:ext cx="5770482" cy="4332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7D5C54-2D08-F7F9-BC6B-F5EF6CDEB1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7339" y="1142995"/>
            <a:ext cx="1097282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E49CD-85B1-F196-5D0C-95BC49F17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C8867F-6452-AF7D-DFED-FE05B9D2AF53}"/>
              </a:ext>
            </a:extLst>
          </p:cNvPr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EA2CD8-9DA8-A80B-EDC9-243ED82D248F}"/>
              </a:ext>
            </a:extLst>
          </p:cNvPr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3AF7A91-D943-5D7A-B498-CCD5B79D79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5BDC1D17-8190-4E8F-B1BF-77390A1A079E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1/18/2026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193536D-0B69-078B-D677-4B1CDFE56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MediNet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-XG: A Lightweight Explainable Framework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59DAB30-F701-1FC7-84BA-DC77D234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14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7E1BFA-B6CF-6DAC-E061-490F6F01BFE7}"/>
              </a:ext>
            </a:extLst>
          </p:cNvPr>
          <p:cNvSpPr txBox="1"/>
          <p:nvPr/>
        </p:nvSpPr>
        <p:spPr>
          <a:xfrm>
            <a:off x="3549872" y="5737906"/>
            <a:ext cx="464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Figure 9: </a:t>
            </a:r>
            <a:r>
              <a:rPr lang="en-US" dirty="0" err="1">
                <a:latin typeface="Arial Narrow" panose="020B0606020202030204" pitchFamily="34" charset="0"/>
              </a:rPr>
              <a:t>MediNet</a:t>
            </a:r>
            <a:r>
              <a:rPr lang="en-US" dirty="0">
                <a:latin typeface="Arial Narrow" panose="020B0606020202030204" pitchFamily="34" charset="0"/>
              </a:rPr>
              <a:t>-XG Loss and Accuracy curve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38E560-1AD3-FAAB-7107-A7EDF240C590}"/>
              </a:ext>
            </a:extLst>
          </p:cNvPr>
          <p:cNvSpPr txBox="1">
            <a:spLocks/>
          </p:cNvSpPr>
          <p:nvPr/>
        </p:nvSpPr>
        <p:spPr>
          <a:xfrm>
            <a:off x="76940" y="219466"/>
            <a:ext cx="12038120" cy="792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accent6"/>
                </a:solidFill>
                <a:latin typeface="Arial Narrow" panose="020B0606020202030204" pitchFamily="34" charset="0"/>
              </a:rPr>
              <a:t>Preliminary Results / Progress</a:t>
            </a:r>
            <a:endParaRPr lang="en-US" b="1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CD65E7-5C64-6384-E2C9-E7298D980ED6}"/>
              </a:ext>
            </a:extLst>
          </p:cNvPr>
          <p:cNvGrpSpPr/>
          <p:nvPr/>
        </p:nvGrpSpPr>
        <p:grpSpPr>
          <a:xfrm>
            <a:off x="-6854496" y="661363"/>
            <a:ext cx="6734832" cy="5539964"/>
            <a:chOff x="5904838" y="661363"/>
            <a:chExt cx="6734832" cy="5539964"/>
          </a:xfrm>
        </p:grpSpPr>
        <p:pic>
          <p:nvPicPr>
            <p:cNvPr id="18" name="Picture 17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14ADD6B0-097D-2A09-8398-45E0C39AE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031" b="44056"/>
            <a:stretch>
              <a:fillRect/>
            </a:stretch>
          </p:blipFill>
          <p:spPr>
            <a:xfrm>
              <a:off x="5904838" y="661363"/>
              <a:ext cx="6734832" cy="276763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B377248-99E9-C593-AD93-13ADCC91C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9293" y="3348882"/>
              <a:ext cx="6195859" cy="2852445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AD8EE16-95D0-EF8B-FA17-E0CC01937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05" y="1142995"/>
            <a:ext cx="10972822" cy="45720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E76482-164F-6294-4DA3-7D13B7980D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729" y="912156"/>
            <a:ext cx="7952628" cy="519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92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6390B-E5A3-C587-07E9-A030F45FA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6EAA35-D158-13C3-2D3D-9A6BAF46B6AF}"/>
              </a:ext>
            </a:extLst>
          </p:cNvPr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C7EA1C-B27A-3C15-3397-DA92680888AD}"/>
              </a:ext>
            </a:extLst>
          </p:cNvPr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E14F86D-130D-E84C-68C6-19413A4315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5BDC1D17-8190-4E8F-B1BF-77390A1A079E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1/18/2026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4127257-F118-118A-D351-047C29819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MediNet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-XG: A Lightweight Explainable Framework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8FE908-0F4D-104E-A428-3981CE44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15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C04188-9168-0A49-FB70-DBD1A5A61321}"/>
              </a:ext>
            </a:extLst>
          </p:cNvPr>
          <p:cNvSpPr txBox="1"/>
          <p:nvPr/>
        </p:nvSpPr>
        <p:spPr>
          <a:xfrm>
            <a:off x="3549872" y="6107238"/>
            <a:ext cx="464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Figure 10: ROC curve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855E1AD-134F-4DE1-68AE-28247F19FECB}"/>
              </a:ext>
            </a:extLst>
          </p:cNvPr>
          <p:cNvSpPr txBox="1">
            <a:spLocks/>
          </p:cNvSpPr>
          <p:nvPr/>
        </p:nvSpPr>
        <p:spPr>
          <a:xfrm>
            <a:off x="76940" y="219466"/>
            <a:ext cx="12038120" cy="792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accent6"/>
                </a:solidFill>
                <a:latin typeface="Arial Narrow" panose="020B0606020202030204" pitchFamily="34" charset="0"/>
              </a:rPr>
              <a:t>Preliminary Results / Progress</a:t>
            </a:r>
            <a:endParaRPr lang="en-US" b="1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974DBA-4878-166B-409B-12EB879C8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75892" y="1142995"/>
            <a:ext cx="10972822" cy="45720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5FCC585-05C1-8CBE-80E1-66A040DE5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518" y="912156"/>
            <a:ext cx="7952628" cy="519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37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E66FD-6DDC-5EB3-B705-09CCD8D1C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71229E-0C01-2662-AFB0-04C14F9B8268}"/>
              </a:ext>
            </a:extLst>
          </p:cNvPr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A940F9-7DF4-3E36-8D14-FAD29235368F}"/>
              </a:ext>
            </a:extLst>
          </p:cNvPr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AFEA16-7D04-238F-FB2E-F67579266B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5BDC1D17-8190-4E8F-B1BF-77390A1A079E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1/18/2026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A687DE-C050-6D1E-CFD5-586F8576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MediNet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-XG: A Lightweight Explainable Framework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28C185-E1B7-66E0-DF70-0A61A2329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16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9F3970D-93E3-8751-5491-1ED6410F9898}"/>
              </a:ext>
            </a:extLst>
          </p:cNvPr>
          <p:cNvSpPr txBox="1">
            <a:spLocks/>
          </p:cNvSpPr>
          <p:nvPr/>
        </p:nvSpPr>
        <p:spPr>
          <a:xfrm>
            <a:off x="76940" y="219466"/>
            <a:ext cx="12038120" cy="792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accent6"/>
                </a:solidFill>
                <a:latin typeface="Arial Narrow" panose="020B0606020202030204" pitchFamily="34" charset="0"/>
              </a:rPr>
              <a:t>Preliminary Results / Progress</a:t>
            </a:r>
            <a:endParaRPr lang="en-US" b="1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2C50-C67D-5CBD-8BB4-B045BA809915}"/>
              </a:ext>
            </a:extLst>
          </p:cNvPr>
          <p:cNvSpPr txBox="1"/>
          <p:nvPr/>
        </p:nvSpPr>
        <p:spPr>
          <a:xfrm>
            <a:off x="359159" y="1451217"/>
            <a:ext cx="11340036" cy="381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Table 2: Comparative </a:t>
            </a:r>
            <a:r>
              <a:rPr lang="en-US" dirty="0" err="1">
                <a:latin typeface="Arial Narrow" panose="020B0606020202030204" pitchFamily="34" charset="0"/>
              </a:rPr>
              <a:t>MediNet</a:t>
            </a:r>
            <a:r>
              <a:rPr lang="en-US" dirty="0">
                <a:latin typeface="Arial Narrow" panose="020B0606020202030204" pitchFamily="34" charset="0"/>
              </a:rPr>
              <a:t>-XG with others pretrained model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6E52FD3-B30C-6262-F71D-B6F02493FC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371422"/>
              </p:ext>
            </p:extLst>
          </p:nvPr>
        </p:nvGraphicFramePr>
        <p:xfrm>
          <a:off x="838199" y="2009775"/>
          <a:ext cx="10515603" cy="3408838"/>
        </p:xfrm>
        <a:graphic>
          <a:graphicData uri="http://schemas.openxmlformats.org/drawingml/2006/table">
            <a:tbl>
              <a:tblPr firstRow="1" lastRow="1" bandRow="1">
                <a:tableStyleId>{68D230F3-CF80-4859-8CE7-A43EE81993B5}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81924983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53197151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247324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35504889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99114756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999743862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150149284"/>
                    </a:ext>
                  </a:extLst>
                </a:gridCol>
              </a:tblGrid>
              <a:tr h="4398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Model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Accuracy (%)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Loss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Precision (%)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Recall (%)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F1 Score (%)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Model Size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413385"/>
                  </a:ext>
                </a:extLst>
              </a:tr>
              <a:tr h="4398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VGG16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88.74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74.89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89.18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88.73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88.53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56.20 MB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746370"/>
                  </a:ext>
                </a:extLst>
              </a:tr>
              <a:tr h="4398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DenseNet121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97.88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8.50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97.89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97.87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98.87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26.98 MB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9181036"/>
                  </a:ext>
                </a:extLst>
              </a:tr>
              <a:tr h="7697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EfficientNetB0_TL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2.90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352.53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0.09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2.94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15.48 MB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5499054"/>
                  </a:ext>
                </a:extLst>
              </a:tr>
              <a:tr h="4398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MobileNetV2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98.23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5.35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98.23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98.22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68.23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8.64 MB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1968067"/>
                  </a:ext>
                </a:extLst>
              </a:tr>
              <a:tr h="4398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SqueezeNet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89.21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31.69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89.54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89.13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89.03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889 KB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069756"/>
                  </a:ext>
                </a:extLst>
              </a:tr>
              <a:tr h="4398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MediNet-XG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98.82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4.95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98.75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98.87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98.79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342 KB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349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690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F248E-0AA0-B578-92E1-E36874579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BFF886-60D1-A5D2-D3E8-CF997CD3EE7C}"/>
              </a:ext>
            </a:extLst>
          </p:cNvPr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2E1E8C-75EE-9E3A-B2DF-EED44F17577E}"/>
              </a:ext>
            </a:extLst>
          </p:cNvPr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BC7AF60-4C53-E7E9-8BB4-F263E9479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5BDC1D17-8190-4E8F-B1BF-77390A1A079E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1/18/2026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F671C3-5ED7-1973-9E51-A564D9C48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MediNet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-XG: A Lightweight Explainable Framework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5B4E207-622B-50F2-17A9-27AD5770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17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D4E33B0-DFDD-F2BA-8C5A-8CB793C4EB9E}"/>
              </a:ext>
            </a:extLst>
          </p:cNvPr>
          <p:cNvSpPr txBox="1">
            <a:spLocks/>
          </p:cNvSpPr>
          <p:nvPr/>
        </p:nvSpPr>
        <p:spPr>
          <a:xfrm>
            <a:off x="76940" y="219466"/>
            <a:ext cx="12038120" cy="792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accent6"/>
                </a:solidFill>
                <a:latin typeface="Arial Narrow" panose="020B0606020202030204" pitchFamily="34" charset="0"/>
              </a:rPr>
              <a:t>Preliminary Results / Progress</a:t>
            </a:r>
            <a:endParaRPr lang="en-US" b="1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48D53-DB3C-0919-3BD3-52D2647EC3FC}"/>
              </a:ext>
            </a:extLst>
          </p:cNvPr>
          <p:cNvSpPr txBox="1"/>
          <p:nvPr/>
        </p:nvSpPr>
        <p:spPr>
          <a:xfrm>
            <a:off x="359159" y="1450895"/>
            <a:ext cx="11340036" cy="381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Table 3: Comparative </a:t>
            </a:r>
            <a:r>
              <a:rPr lang="en-US" dirty="0" err="1">
                <a:latin typeface="Arial Narrow" panose="020B0606020202030204" pitchFamily="34" charset="0"/>
              </a:rPr>
              <a:t>MediNet</a:t>
            </a:r>
            <a:r>
              <a:rPr lang="en-US" dirty="0">
                <a:latin typeface="Arial Narrow" panose="020B0606020202030204" pitchFamily="34" charset="0"/>
              </a:rPr>
              <a:t>-XG model on other public datasets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AFCF3BA-F4CD-7AE5-7736-DF8559DD4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250907"/>
              </p:ext>
            </p:extLst>
          </p:nvPr>
        </p:nvGraphicFramePr>
        <p:xfrm>
          <a:off x="838200" y="2019300"/>
          <a:ext cx="10515600" cy="3670869"/>
        </p:xfrm>
        <a:graphic>
          <a:graphicData uri="http://schemas.openxmlformats.org/drawingml/2006/table">
            <a:tbl>
              <a:tblPr firstRow="1" lastRow="1" bandRow="1">
                <a:tableStyleId>{68D230F3-CF80-4859-8CE7-A43EE81993B5}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8112434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9932318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6730312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2590177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35942134"/>
                    </a:ext>
                  </a:extLst>
                </a:gridCol>
              </a:tblGrid>
              <a:tr h="3802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Dataset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Dataset Size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No. of Classes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Val Acc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Val Loss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219400"/>
                  </a:ext>
                </a:extLst>
              </a:tr>
              <a:tr h="6653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Bean-leaf-lesions [20]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0.8143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0.4380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5409910"/>
                  </a:ext>
                </a:extLst>
              </a:tr>
              <a:tr h="6653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Mango-leaf-disease [21]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6,320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0.9825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0.0579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630101"/>
                  </a:ext>
                </a:extLst>
              </a:tr>
              <a:tr h="3802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Tomatoleaf [31]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7,092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0.9885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0.0362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086838"/>
                  </a:ext>
                </a:extLst>
              </a:tr>
              <a:tr h="6653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Wheat-leaf-dataset [22]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1,700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0.9190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0.1992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326326"/>
                  </a:ext>
                </a:extLst>
              </a:tr>
              <a:tr h="6653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Bangladeshi weedy medicinal plants [15]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17,050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34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0.9882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0.0495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536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817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C1ADA-DD47-7251-7667-67D0D7256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3FBE9F-AB7F-539E-4E7F-4608226DFFE4}"/>
              </a:ext>
            </a:extLst>
          </p:cNvPr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BB7D4C-CAE9-720E-43E3-28C47681B8D5}"/>
              </a:ext>
            </a:extLst>
          </p:cNvPr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1E45254-E805-C83C-CB6C-85A0193D47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5BDC1D17-8190-4E8F-B1BF-77390A1A079E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1/18/2026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57942B-2C44-3B5A-9C92-B48AF3C7F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MediNet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-XG: A Lightweight Explainable Framework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277E3B-CD38-B89D-9396-DA9B76D4D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18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575F49-86DE-8F73-E1E8-5EE25062D3C0}"/>
              </a:ext>
            </a:extLst>
          </p:cNvPr>
          <p:cNvSpPr txBox="1"/>
          <p:nvPr/>
        </p:nvSpPr>
        <p:spPr>
          <a:xfrm>
            <a:off x="6459755" y="5219700"/>
            <a:ext cx="484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Figure 11: Explainability &amp; Visualization (Grad-CAM)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9B75A-6A04-E5A4-7F79-5F225CCC5700}"/>
              </a:ext>
            </a:extLst>
          </p:cNvPr>
          <p:cNvSpPr txBox="1">
            <a:spLocks/>
          </p:cNvSpPr>
          <p:nvPr/>
        </p:nvSpPr>
        <p:spPr>
          <a:xfrm>
            <a:off x="76940" y="219466"/>
            <a:ext cx="12038120" cy="792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accent6"/>
                </a:solidFill>
                <a:latin typeface="Arial Narrow" panose="020B0606020202030204" pitchFamily="34" charset="0"/>
              </a:rPr>
              <a:t>Preliminary Results / Progress</a:t>
            </a:r>
            <a:endParaRPr lang="en-US" b="1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339E2A7-5267-3484-1269-3A6F671EA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40" y="1153682"/>
            <a:ext cx="5268812" cy="542467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Explainability &amp; Visualization</a:t>
            </a:r>
          </a:p>
          <a:p>
            <a:pPr lvl="1"/>
            <a:r>
              <a:rPr lang="en-US" sz="2000" b="1" dirty="0">
                <a:latin typeface="Arial Narrow" panose="020B0606020202030204" pitchFamily="34" charset="0"/>
              </a:rPr>
              <a:t>Grad-CAM</a:t>
            </a:r>
            <a:r>
              <a:rPr lang="en-US" sz="2000" dirty="0">
                <a:latin typeface="Arial Narrow" panose="020B0606020202030204" pitchFamily="34" charset="0"/>
              </a:rPr>
              <a:t> heatmaps reveal discriminative leaf regions influencing decisions</a:t>
            </a:r>
          </a:p>
          <a:p>
            <a:pPr lvl="1"/>
            <a:r>
              <a:rPr lang="en-US" sz="2000" b="1" dirty="0">
                <a:latin typeface="Arial Narrow" panose="020B0606020202030204" pitchFamily="34" charset="0"/>
              </a:rPr>
              <a:t>t-SNE plots</a:t>
            </a:r>
            <a:r>
              <a:rPr lang="en-US" sz="2000" dirty="0">
                <a:latin typeface="Arial Narrow" panose="020B0606020202030204" pitchFamily="34" charset="0"/>
              </a:rPr>
              <a:t> show clear inter-class separability and feature clustering</a:t>
            </a:r>
          </a:p>
          <a:p>
            <a:pPr marL="0" indent="0">
              <a:buNone/>
            </a:pPr>
            <a:br>
              <a:rPr lang="en-US" sz="2400" dirty="0">
                <a:latin typeface="Arial Narrow" panose="020B0606020202030204" pitchFamily="34" charset="0"/>
              </a:rPr>
            </a:br>
            <a:endParaRPr lang="en-US" sz="2400" dirty="0">
              <a:latin typeface="Arial Narrow" panose="020B0606020202030204" pitchFamily="34" charset="0"/>
            </a:endParaRPr>
          </a:p>
          <a:p>
            <a:r>
              <a:rPr lang="en-US" sz="2400" b="1" dirty="0">
                <a:latin typeface="Arial Narrow" panose="020B0606020202030204" pitchFamily="34" charset="0"/>
              </a:rPr>
              <a:t>Generative Query answer</a:t>
            </a:r>
          </a:p>
          <a:p>
            <a:pPr lvl="1"/>
            <a:r>
              <a:rPr lang="en-US" sz="2000" b="1" dirty="0">
                <a:latin typeface="Arial Narrow" panose="020B0606020202030204" pitchFamily="34" charset="0"/>
              </a:rPr>
              <a:t>Knowledge based answering </a:t>
            </a:r>
            <a:r>
              <a:rPr lang="en-US" sz="2000" dirty="0">
                <a:latin typeface="Arial Narrow" panose="020B0606020202030204" pitchFamily="34" charset="0"/>
              </a:rPr>
              <a:t>on query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6557FEB-B15F-6469-BDC3-2B2181B0ABC1}"/>
              </a:ext>
            </a:extLst>
          </p:cNvPr>
          <p:cNvCxnSpPr/>
          <p:nvPr/>
        </p:nvCxnSpPr>
        <p:spPr>
          <a:xfrm>
            <a:off x="5457168" y="1153682"/>
            <a:ext cx="0" cy="499074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Picture 2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0B763CC-7E1B-DF4E-BFDE-D91C8C6ED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080" y="1217433"/>
            <a:ext cx="6331794" cy="5065436"/>
          </a:xfrm>
          <a:prstGeom prst="rect">
            <a:avLst/>
          </a:prstGeom>
        </p:spPr>
      </p:pic>
      <p:pic>
        <p:nvPicPr>
          <p:cNvPr id="25" name="Picture 24" descr="A chart with many colored spots&#10;&#10;AI-generated content may be incorrect.">
            <a:extLst>
              <a:ext uri="{FF2B5EF4-FFF2-40B4-BE49-F238E27FC236}">
                <a16:creationId xmlns:a16="http://schemas.microsoft.com/office/drawing/2014/main" id="{CE811F0A-B1C4-AAA4-2AC8-051FA20A8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5457" y="1217433"/>
            <a:ext cx="5780616" cy="462449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3C8E5D8-1C3C-029F-1FDA-F42A8899287E}"/>
              </a:ext>
            </a:extLst>
          </p:cNvPr>
          <p:cNvGrpSpPr/>
          <p:nvPr/>
        </p:nvGrpSpPr>
        <p:grpSpPr>
          <a:xfrm>
            <a:off x="5568584" y="1600200"/>
            <a:ext cx="6623415" cy="3619500"/>
            <a:chOff x="5124450" y="1530124"/>
            <a:chExt cx="7067550" cy="3689576"/>
          </a:xfrm>
        </p:grpSpPr>
        <p:pic>
          <p:nvPicPr>
            <p:cNvPr id="15" name="Picture 14" descr="A blue and green image&#10;&#10;AI-generated content may be incorrect.">
              <a:extLst>
                <a:ext uri="{FF2B5EF4-FFF2-40B4-BE49-F238E27FC236}">
                  <a16:creationId xmlns:a16="http://schemas.microsoft.com/office/drawing/2014/main" id="{8545D51A-19E5-D67F-5834-D1C292C16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00" t="6737" r="17714" b="9202"/>
            <a:stretch>
              <a:fillRect/>
            </a:stretch>
          </p:blipFill>
          <p:spPr>
            <a:xfrm>
              <a:off x="5124450" y="1530124"/>
              <a:ext cx="3609971" cy="3689576"/>
            </a:xfrm>
            <a:prstGeom prst="rect">
              <a:avLst/>
            </a:prstGeom>
          </p:spPr>
        </p:pic>
        <p:pic>
          <p:nvPicPr>
            <p:cNvPr id="9" name="Picture 8" descr="A green leaf with yellow lines&#10;&#10;AI-generated content may be incorrect.">
              <a:extLst>
                <a:ext uri="{FF2B5EF4-FFF2-40B4-BE49-F238E27FC236}">
                  <a16:creationId xmlns:a16="http://schemas.microsoft.com/office/drawing/2014/main" id="{590FDE7A-B3B5-DD9B-196A-B9C29AF59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" r="2137"/>
            <a:stretch>
              <a:fillRect/>
            </a:stretch>
          </p:blipFill>
          <p:spPr>
            <a:xfrm>
              <a:off x="8691564" y="1530124"/>
              <a:ext cx="3500436" cy="3689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3834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B58F1-34AF-F1D6-4F00-AABEC0AD0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E44AA9-38FE-C031-201E-B162C3555BBB}"/>
              </a:ext>
            </a:extLst>
          </p:cNvPr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AB9AD-838B-318D-9006-10DC0CF764C8}"/>
              </a:ext>
            </a:extLst>
          </p:cNvPr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580C3D0-02C5-B756-41E1-741EF3AF0F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5BDC1D17-8190-4E8F-B1BF-77390A1A079E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1/18/2026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E4669D-8F63-72C3-BCA3-D570AF4AF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MediNet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-XG: A Lightweight Explainable Framework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8B53DED-A673-0123-D994-F2616A17C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19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D028B2B-14AD-8EE4-41F5-AB4B90740E4C}"/>
              </a:ext>
            </a:extLst>
          </p:cNvPr>
          <p:cNvSpPr txBox="1">
            <a:spLocks/>
          </p:cNvSpPr>
          <p:nvPr/>
        </p:nvSpPr>
        <p:spPr>
          <a:xfrm>
            <a:off x="76940" y="219466"/>
            <a:ext cx="12038120" cy="792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accent6"/>
                </a:solidFill>
                <a:latin typeface="Arial Narrow" panose="020B0606020202030204" pitchFamily="34" charset="0"/>
              </a:rPr>
              <a:t>Preliminary Results / Progress</a:t>
            </a:r>
            <a:endParaRPr lang="en-US" b="1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pic>
        <p:nvPicPr>
          <p:cNvPr id="10" name="Picture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88044B9-13D6-34B7-77F2-9A2812FF3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1" y="1217433"/>
            <a:ext cx="6331794" cy="5065436"/>
          </a:xfrm>
          <a:prstGeom prst="rect">
            <a:avLst/>
          </a:prstGeom>
        </p:spPr>
      </p:pic>
      <p:pic>
        <p:nvPicPr>
          <p:cNvPr id="17" name="Picture 16" descr="A chart with many colored spots&#10;&#10;AI-generated content may be incorrect.">
            <a:extLst>
              <a:ext uri="{FF2B5EF4-FFF2-40B4-BE49-F238E27FC236}">
                <a16:creationId xmlns:a16="http://schemas.microsoft.com/office/drawing/2014/main" id="{0F502A1F-CE0B-87EB-BEB1-EA92F8272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445" y="1217433"/>
            <a:ext cx="5780616" cy="4624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BEC232-AB0C-EC0E-2D00-75EA0371A71C}"/>
              </a:ext>
            </a:extLst>
          </p:cNvPr>
          <p:cNvSpPr txBox="1"/>
          <p:nvPr/>
        </p:nvSpPr>
        <p:spPr>
          <a:xfrm>
            <a:off x="3312328" y="6028359"/>
            <a:ext cx="484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Figure 12: Explainability &amp; Visualization (t-SNE)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1B7D7F-D7D1-1FC6-A947-90CC471FC7B8}"/>
              </a:ext>
            </a:extLst>
          </p:cNvPr>
          <p:cNvGrpSpPr/>
          <p:nvPr/>
        </p:nvGrpSpPr>
        <p:grpSpPr>
          <a:xfrm>
            <a:off x="8286385" y="1964786"/>
            <a:ext cx="83663" cy="45719"/>
            <a:chOff x="5124450" y="1530124"/>
            <a:chExt cx="7067550" cy="3689576"/>
          </a:xfrm>
        </p:grpSpPr>
        <p:pic>
          <p:nvPicPr>
            <p:cNvPr id="3" name="Picture 2" descr="A blue and green image&#10;&#10;AI-generated content may be incorrect.">
              <a:extLst>
                <a:ext uri="{FF2B5EF4-FFF2-40B4-BE49-F238E27FC236}">
                  <a16:creationId xmlns:a16="http://schemas.microsoft.com/office/drawing/2014/main" id="{475BE602-5D8D-D093-8321-9CF3AA98C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00" t="6737" r="17714" b="9202"/>
            <a:stretch>
              <a:fillRect/>
            </a:stretch>
          </p:blipFill>
          <p:spPr>
            <a:xfrm>
              <a:off x="5124450" y="1530124"/>
              <a:ext cx="3609971" cy="3689576"/>
            </a:xfrm>
            <a:prstGeom prst="rect">
              <a:avLst/>
            </a:prstGeom>
          </p:spPr>
        </p:pic>
        <p:pic>
          <p:nvPicPr>
            <p:cNvPr id="9" name="Picture 8" descr="A green leaf with yellow lines&#10;&#10;AI-generated content may be incorrect.">
              <a:extLst>
                <a:ext uri="{FF2B5EF4-FFF2-40B4-BE49-F238E27FC236}">
                  <a16:creationId xmlns:a16="http://schemas.microsoft.com/office/drawing/2014/main" id="{90236C54-5C92-1D7B-0221-55647F4AD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" r="2137"/>
            <a:stretch>
              <a:fillRect/>
            </a:stretch>
          </p:blipFill>
          <p:spPr>
            <a:xfrm>
              <a:off x="8691564" y="1530124"/>
              <a:ext cx="3500436" cy="3689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024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E3C18-3A19-D91E-A18E-570438A7B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D470B-DD8A-066E-9D8A-A59AFD419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464" y="248575"/>
            <a:ext cx="10972800" cy="1107628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Arial Narrow" panose="020B0606020202030204" pitchFamily="34" charset="0"/>
              </a:rPr>
              <a:t>Bangladesh Army University of Science and Technology (BAUST)</a:t>
            </a:r>
            <a:br>
              <a:rPr lang="en-US" sz="3200" b="1" dirty="0">
                <a:latin typeface="Arial Narrow" panose="020B0606020202030204" pitchFamily="34" charset="0"/>
              </a:rPr>
            </a:br>
            <a:r>
              <a:rPr lang="en-US" sz="3200" b="1" dirty="0">
                <a:latin typeface="Arial Narrow" panose="020B0606020202030204" pitchFamily="34" charset="0"/>
              </a:rPr>
              <a:t>Saidpur Cantonment, </a:t>
            </a:r>
            <a:r>
              <a:rPr lang="en-US" sz="3200" b="1" dirty="0" err="1">
                <a:latin typeface="Arial Narrow" panose="020B0606020202030204" pitchFamily="34" charset="0"/>
              </a:rPr>
              <a:t>Nilphamari</a:t>
            </a:r>
            <a:endParaRPr lang="en-US" sz="3200" b="1" dirty="0">
              <a:latin typeface="Arial Narrow" panose="020B06060202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277F3-8005-A2D8-D78C-DC5CD56FA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49" y="1593540"/>
            <a:ext cx="12010015" cy="279045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3000" b="1" dirty="0">
                <a:latin typeface="Arial Narrow" panose="020B0606020202030204" pitchFamily="34" charset="0"/>
              </a:rPr>
              <a:t>Department of Computer Science and Engineering (CSE)</a:t>
            </a:r>
          </a:p>
          <a:p>
            <a:pPr algn="l"/>
            <a:endParaRPr lang="en-US" sz="800" dirty="0">
              <a:latin typeface="Arial Narrow" panose="020B0606020202030204" pitchFamily="34" charset="0"/>
            </a:endParaRPr>
          </a:p>
          <a:p>
            <a:pPr algn="l"/>
            <a:r>
              <a:rPr lang="en-US" sz="2600" dirty="0">
                <a:latin typeface="Arial Narrow" panose="020B0606020202030204" pitchFamily="34" charset="0"/>
              </a:rPr>
              <a:t>Course Code	: CSE 4000</a:t>
            </a:r>
          </a:p>
          <a:p>
            <a:pPr algn="l"/>
            <a:r>
              <a:rPr lang="en-US" sz="2600" dirty="0">
                <a:latin typeface="Arial Narrow" panose="020B0606020202030204" pitchFamily="34" charset="0"/>
              </a:rPr>
              <a:t>Course Title	: Thesis</a:t>
            </a:r>
          </a:p>
          <a:p>
            <a:pPr algn="l"/>
            <a:r>
              <a:rPr lang="en-US" sz="2600" dirty="0">
                <a:latin typeface="Arial Narrow" panose="020B0606020202030204" pitchFamily="34" charset="0"/>
              </a:rPr>
              <a:t>Thesis Title	: </a:t>
            </a:r>
            <a:r>
              <a:rPr lang="en-US" sz="2600" dirty="0" err="1">
                <a:latin typeface="Arial Narrow" panose="020B0606020202030204" pitchFamily="34" charset="0"/>
              </a:rPr>
              <a:t>MediNet</a:t>
            </a:r>
            <a:r>
              <a:rPr lang="en-US" sz="2600" dirty="0">
                <a:latin typeface="Arial Narrow" panose="020B0606020202030204" pitchFamily="34" charset="0"/>
              </a:rPr>
              <a:t>-XG: A Lightweight Explainable Multimodal AI for Medicinal Plant from weed 		  infested area.</a:t>
            </a:r>
          </a:p>
          <a:p>
            <a:pPr algn="l"/>
            <a:r>
              <a:rPr lang="en-US" sz="2600" dirty="0">
                <a:latin typeface="Arial Narrow" panose="020B0606020202030204" pitchFamily="34" charset="0"/>
              </a:rPr>
              <a:t>Date		: 18 January 2026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3A274-FA78-6B01-A100-C914764005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9" y="302259"/>
            <a:ext cx="975561" cy="10002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3FB281-CB36-6060-7741-6E9835433439}"/>
              </a:ext>
            </a:extLst>
          </p:cNvPr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A43B61-4022-5C13-4508-1BAD0612214F}"/>
              </a:ext>
            </a:extLst>
          </p:cNvPr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FA49C32-7566-745D-8615-00EE35A861AF}"/>
              </a:ext>
            </a:extLst>
          </p:cNvPr>
          <p:cNvSpPr txBox="1">
            <a:spLocks/>
          </p:cNvSpPr>
          <p:nvPr/>
        </p:nvSpPr>
        <p:spPr>
          <a:xfrm>
            <a:off x="0" y="3992450"/>
            <a:ext cx="9144000" cy="2532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1398F62-683B-7498-7DA5-1C02D8C27D5D}"/>
              </a:ext>
            </a:extLst>
          </p:cNvPr>
          <p:cNvSpPr txBox="1">
            <a:spLocks/>
          </p:cNvSpPr>
          <p:nvPr/>
        </p:nvSpPr>
        <p:spPr>
          <a:xfrm>
            <a:off x="0" y="4670344"/>
            <a:ext cx="5715747" cy="1800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u="sng" dirty="0">
                <a:latin typeface="Arial Narrow" panose="020B0606020202030204" pitchFamily="34" charset="0"/>
              </a:rPr>
              <a:t>Presented By:</a:t>
            </a:r>
          </a:p>
          <a:p>
            <a:pPr algn="l"/>
            <a:r>
              <a:rPr lang="en-US" dirty="0">
                <a:latin typeface="Arial Narrow" panose="020B0606020202030204" pitchFamily="34" charset="0"/>
              </a:rPr>
              <a:t>Name	: Md Nur A Alam</a:t>
            </a:r>
            <a:br>
              <a:rPr lang="en-US" dirty="0">
                <a:latin typeface="Arial Narrow" panose="020B0606020202030204" pitchFamily="34" charset="0"/>
              </a:rPr>
            </a:br>
            <a:r>
              <a:rPr lang="en-US" dirty="0">
                <a:latin typeface="Arial Narrow" panose="020B0606020202030204" pitchFamily="34" charset="0"/>
              </a:rPr>
              <a:t>ID	: 210201044</a:t>
            </a:r>
            <a:br>
              <a:rPr lang="en-US" dirty="0">
                <a:latin typeface="Arial Narrow" panose="020B0606020202030204" pitchFamily="34" charset="0"/>
              </a:rPr>
            </a:br>
            <a:r>
              <a:rPr lang="en-US" dirty="0">
                <a:latin typeface="Arial Narrow" panose="020B0606020202030204" pitchFamily="34" charset="0"/>
              </a:rPr>
              <a:t>Batch	: 13</a:t>
            </a:r>
            <a:r>
              <a:rPr lang="en-US" baseline="30000" dirty="0">
                <a:latin typeface="Arial Narrow" panose="020B0606020202030204" pitchFamily="34" charset="0"/>
              </a:rPr>
              <a:t>th</a:t>
            </a: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362AA3B-77E2-E7C9-6501-DDFB52B55A51}"/>
              </a:ext>
            </a:extLst>
          </p:cNvPr>
          <p:cNvSpPr txBox="1">
            <a:spLocks/>
          </p:cNvSpPr>
          <p:nvPr/>
        </p:nvSpPr>
        <p:spPr>
          <a:xfrm>
            <a:off x="6504373" y="4670344"/>
            <a:ext cx="5595891" cy="17653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u="sng" dirty="0">
                <a:latin typeface="Arial Narrow" panose="020B0606020202030204" pitchFamily="34" charset="0"/>
              </a:rPr>
              <a:t>Supervised By:</a:t>
            </a:r>
          </a:p>
          <a:p>
            <a:pPr algn="l"/>
            <a:r>
              <a:rPr lang="en-US" dirty="0">
                <a:latin typeface="Arial Narrow" panose="020B0606020202030204" pitchFamily="34" charset="0"/>
              </a:rPr>
              <a:t>Professor Dr. S.M. Jahangir Alam</a:t>
            </a:r>
          </a:p>
          <a:p>
            <a:pPr algn="l"/>
            <a:r>
              <a:rPr lang="en-US" b="1" u="sng" dirty="0">
                <a:latin typeface="Arial Narrow" panose="020B0606020202030204" pitchFamily="34" charset="0"/>
              </a:rPr>
              <a:t>Co-Supervised By: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Saad Ahmed </a:t>
            </a:r>
            <a:r>
              <a:rPr lang="en-US" dirty="0">
                <a:latin typeface="Arial Narrow" panose="020B0606020202030204" pitchFamily="34" charset="0"/>
              </a:rPr>
              <a:t>(Lecturer)</a:t>
            </a:r>
          </a:p>
          <a:p>
            <a:pPr algn="l"/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8384E929-6C85-D242-8751-61A05634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2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14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AE1DB-DA78-AAFF-CC64-DB0BA3C45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9DB442-79F0-C02C-F7DE-29ABD1E8AB2B}"/>
              </a:ext>
            </a:extLst>
          </p:cNvPr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1F5F27-467F-BB14-9EC7-CE83C1D3F305}"/>
              </a:ext>
            </a:extLst>
          </p:cNvPr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9AB486-93AD-E6C4-4AA5-3D47483DB30F}"/>
              </a:ext>
            </a:extLst>
          </p:cNvPr>
          <p:cNvSpPr txBox="1">
            <a:spLocks/>
          </p:cNvSpPr>
          <p:nvPr/>
        </p:nvSpPr>
        <p:spPr>
          <a:xfrm>
            <a:off x="0" y="257566"/>
            <a:ext cx="12192000" cy="7925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6"/>
                </a:solidFill>
                <a:latin typeface="Arial Narrow" panose="020B0606020202030204" pitchFamily="34" charset="0"/>
              </a:rPr>
              <a:t>Preliminary Results / Progress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2E76F6-DA23-1416-D64A-007766DD6BEF}"/>
              </a:ext>
            </a:extLst>
          </p:cNvPr>
          <p:cNvSpPr txBox="1"/>
          <p:nvPr/>
        </p:nvSpPr>
        <p:spPr>
          <a:xfrm>
            <a:off x="3312328" y="6180759"/>
            <a:ext cx="484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Figure 12: Explainability &amp; Visualization (t-SNE)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0614C4-FD16-8A7C-6FB4-C460AE415BA5}"/>
              </a:ext>
            </a:extLst>
          </p:cNvPr>
          <p:cNvGrpSpPr/>
          <p:nvPr/>
        </p:nvGrpSpPr>
        <p:grpSpPr>
          <a:xfrm>
            <a:off x="8286385" y="1964786"/>
            <a:ext cx="83663" cy="45719"/>
            <a:chOff x="5124450" y="1530124"/>
            <a:chExt cx="7067550" cy="3689576"/>
          </a:xfrm>
        </p:grpSpPr>
        <p:pic>
          <p:nvPicPr>
            <p:cNvPr id="3" name="Picture 2" descr="A blue and green image&#10;&#10;AI-generated content may be incorrect.">
              <a:extLst>
                <a:ext uri="{FF2B5EF4-FFF2-40B4-BE49-F238E27FC236}">
                  <a16:creationId xmlns:a16="http://schemas.microsoft.com/office/drawing/2014/main" id="{B2F33A12-3A6C-3C75-EB75-FFB96FFE8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00" t="6737" r="17714" b="9202"/>
            <a:stretch>
              <a:fillRect/>
            </a:stretch>
          </p:blipFill>
          <p:spPr>
            <a:xfrm>
              <a:off x="5124450" y="1530124"/>
              <a:ext cx="3609971" cy="3689576"/>
            </a:xfrm>
            <a:prstGeom prst="rect">
              <a:avLst/>
            </a:prstGeom>
          </p:spPr>
        </p:pic>
        <p:pic>
          <p:nvPicPr>
            <p:cNvPr id="9" name="Picture 8" descr="A green leaf with yellow lines&#10;&#10;AI-generated content may be incorrect.">
              <a:extLst>
                <a:ext uri="{FF2B5EF4-FFF2-40B4-BE49-F238E27FC236}">
                  <a16:creationId xmlns:a16="http://schemas.microsoft.com/office/drawing/2014/main" id="{A8A31BED-8D0D-9A4B-3798-EA0AD61F0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" r="2137"/>
            <a:stretch>
              <a:fillRect/>
            </a:stretch>
          </p:blipFill>
          <p:spPr>
            <a:xfrm>
              <a:off x="8691564" y="1530124"/>
              <a:ext cx="3500436" cy="3689576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E66259A-8C8B-F132-7FED-054E7D6CA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10" b="89558"/>
          <a:stretch>
            <a:fillRect/>
          </a:stretch>
        </p:blipFill>
        <p:spPr>
          <a:xfrm>
            <a:off x="0" y="1013590"/>
            <a:ext cx="12192000" cy="10553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52CE68-F559-B91E-3321-6484A083B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5"/>
          <a:stretch>
            <a:fillRect/>
          </a:stretch>
        </p:blipFill>
        <p:spPr>
          <a:xfrm>
            <a:off x="0" y="2342862"/>
            <a:ext cx="12192000" cy="4196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FD2C4F-A67D-4A7D-C620-BD66F35320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8"/>
          <a:stretch>
            <a:fillRect/>
          </a:stretch>
        </p:blipFill>
        <p:spPr>
          <a:xfrm>
            <a:off x="0" y="6535611"/>
            <a:ext cx="12192000" cy="356003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FF6608-12DD-2719-3E4A-9EDA1381510A}"/>
              </a:ext>
            </a:extLst>
          </p:cNvPr>
          <p:cNvSpPr/>
          <p:nvPr/>
        </p:nvSpPr>
        <p:spPr>
          <a:xfrm>
            <a:off x="0" y="6578352"/>
            <a:ext cx="12192000" cy="279648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667E42D-8555-C2D1-D5FD-1668F6139C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5BDC1D17-8190-4E8F-B1BF-77390A1A079E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1/18/2026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29A493B-3E24-7DFE-BACC-6CEDC75A6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MediNet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-XG: A Lightweight Explainable Framework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6F1DCD9-49D5-C02D-BBCE-80572E0EF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20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591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97EC7-3D5D-1E26-D099-D9BCC82E2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A2D7FA-97CD-D8DF-3949-971FA22BC568}"/>
              </a:ext>
            </a:extLst>
          </p:cNvPr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5B72B-BC71-88BC-30F1-E2DA8A23A2B1}"/>
              </a:ext>
            </a:extLst>
          </p:cNvPr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F5126-B581-9573-63B3-A172BA67079E}"/>
              </a:ext>
            </a:extLst>
          </p:cNvPr>
          <p:cNvSpPr txBox="1"/>
          <p:nvPr/>
        </p:nvSpPr>
        <p:spPr>
          <a:xfrm>
            <a:off x="3312328" y="6180759"/>
            <a:ext cx="484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Figure 13:Manually Test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586C67-2156-09F5-A4F4-9F52EE812B8D}"/>
              </a:ext>
            </a:extLst>
          </p:cNvPr>
          <p:cNvGrpSpPr/>
          <p:nvPr/>
        </p:nvGrpSpPr>
        <p:grpSpPr>
          <a:xfrm>
            <a:off x="8286385" y="1964786"/>
            <a:ext cx="83663" cy="45719"/>
            <a:chOff x="5124450" y="1530124"/>
            <a:chExt cx="7067550" cy="3689576"/>
          </a:xfrm>
        </p:grpSpPr>
        <p:pic>
          <p:nvPicPr>
            <p:cNvPr id="3" name="Picture 2" descr="A blue and green image&#10;&#10;AI-generated content may be incorrect.">
              <a:extLst>
                <a:ext uri="{FF2B5EF4-FFF2-40B4-BE49-F238E27FC236}">
                  <a16:creationId xmlns:a16="http://schemas.microsoft.com/office/drawing/2014/main" id="{2C4A35F7-C30B-8513-D51F-550634161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00" t="6737" r="17714" b="9202"/>
            <a:stretch>
              <a:fillRect/>
            </a:stretch>
          </p:blipFill>
          <p:spPr>
            <a:xfrm>
              <a:off x="5124450" y="1530124"/>
              <a:ext cx="3609971" cy="3689576"/>
            </a:xfrm>
            <a:prstGeom prst="rect">
              <a:avLst/>
            </a:prstGeom>
          </p:spPr>
        </p:pic>
        <p:pic>
          <p:nvPicPr>
            <p:cNvPr id="9" name="Picture 8" descr="A green leaf with yellow lines&#10;&#10;AI-generated content may be incorrect.">
              <a:extLst>
                <a:ext uri="{FF2B5EF4-FFF2-40B4-BE49-F238E27FC236}">
                  <a16:creationId xmlns:a16="http://schemas.microsoft.com/office/drawing/2014/main" id="{5D88671E-D223-640A-A70F-86DD8F489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" r="2137"/>
            <a:stretch>
              <a:fillRect/>
            </a:stretch>
          </p:blipFill>
          <p:spPr>
            <a:xfrm>
              <a:off x="8691564" y="1530124"/>
              <a:ext cx="3500436" cy="3689576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0A709D44-A06A-3D0F-F085-FDE8A957A8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8"/>
          <a:stretch>
            <a:fillRect/>
          </a:stretch>
        </p:blipFill>
        <p:spPr>
          <a:xfrm>
            <a:off x="0" y="2620725"/>
            <a:ext cx="12192000" cy="356003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1DE7787-912C-D856-E5D2-49F6D5E25970}"/>
              </a:ext>
            </a:extLst>
          </p:cNvPr>
          <p:cNvSpPr/>
          <p:nvPr/>
        </p:nvSpPr>
        <p:spPr>
          <a:xfrm>
            <a:off x="0" y="6578352"/>
            <a:ext cx="12192000" cy="279648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98727AA-CE45-ECCB-AB1E-81D662AE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5BDC1D17-8190-4E8F-B1BF-77390A1A079E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1/18/2026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3A65E8-28F5-87C6-B517-5FA00A47C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MediNet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-XG: A Lightweight Explainable Framework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891616-654A-FF4C-5507-79F1BC8E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21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DF67A4D-2571-4CA7-E379-52B6940EA29E}"/>
              </a:ext>
            </a:extLst>
          </p:cNvPr>
          <p:cNvSpPr txBox="1">
            <a:spLocks/>
          </p:cNvSpPr>
          <p:nvPr/>
        </p:nvSpPr>
        <p:spPr>
          <a:xfrm>
            <a:off x="0" y="257566"/>
            <a:ext cx="12192000" cy="7925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6"/>
                </a:solidFill>
                <a:latin typeface="Arial Narrow" panose="020B0606020202030204" pitchFamily="34" charset="0"/>
              </a:rPr>
              <a:t>Preliminary Results / Progress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070289-E9AD-0427-F359-86136DCD71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10" b="89558"/>
          <a:stretch>
            <a:fillRect/>
          </a:stretch>
        </p:blipFill>
        <p:spPr>
          <a:xfrm>
            <a:off x="0" y="1013590"/>
            <a:ext cx="12192000" cy="10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08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40" y="299368"/>
            <a:ext cx="12038120" cy="79258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rial Narrow" panose="020B0606020202030204" pitchFamily="34" charset="0"/>
              </a:rPr>
              <a:t>Project / Thesis Timeline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40" y="1142747"/>
            <a:ext cx="12038120" cy="5435605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7EB47589-2E17-47E8-A076-CFCDDD934310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1/18/2026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MediNet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-XG: A Lightweight Explainable Framework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22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345294"/>
              </p:ext>
            </p:extLst>
          </p:nvPr>
        </p:nvGraphicFramePr>
        <p:xfrm>
          <a:off x="76940" y="1324598"/>
          <a:ext cx="12038120" cy="45609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2493">
                  <a:extLst>
                    <a:ext uri="{9D8B030D-6E8A-4147-A177-3AD203B41FA5}">
                      <a16:colId xmlns:a16="http://schemas.microsoft.com/office/drawing/2014/main" val="97618953"/>
                    </a:ext>
                  </a:extLst>
                </a:gridCol>
                <a:gridCol w="358583">
                  <a:extLst>
                    <a:ext uri="{9D8B030D-6E8A-4147-A177-3AD203B41FA5}">
                      <a16:colId xmlns:a16="http://schemas.microsoft.com/office/drawing/2014/main" val="3415946144"/>
                    </a:ext>
                  </a:extLst>
                </a:gridCol>
                <a:gridCol w="323600">
                  <a:extLst>
                    <a:ext uri="{9D8B030D-6E8A-4147-A177-3AD203B41FA5}">
                      <a16:colId xmlns:a16="http://schemas.microsoft.com/office/drawing/2014/main" val="134360220"/>
                    </a:ext>
                  </a:extLst>
                </a:gridCol>
                <a:gridCol w="349837">
                  <a:extLst>
                    <a:ext uri="{9D8B030D-6E8A-4147-A177-3AD203B41FA5}">
                      <a16:colId xmlns:a16="http://schemas.microsoft.com/office/drawing/2014/main" val="222954402"/>
                    </a:ext>
                  </a:extLst>
                </a:gridCol>
                <a:gridCol w="297360">
                  <a:extLst>
                    <a:ext uri="{9D8B030D-6E8A-4147-A177-3AD203B41FA5}">
                      <a16:colId xmlns:a16="http://schemas.microsoft.com/office/drawing/2014/main" val="3862323805"/>
                    </a:ext>
                  </a:extLst>
                </a:gridCol>
                <a:gridCol w="323600">
                  <a:extLst>
                    <a:ext uri="{9D8B030D-6E8A-4147-A177-3AD203B41FA5}">
                      <a16:colId xmlns:a16="http://schemas.microsoft.com/office/drawing/2014/main" val="1563811387"/>
                    </a:ext>
                  </a:extLst>
                </a:gridCol>
                <a:gridCol w="341091">
                  <a:extLst>
                    <a:ext uri="{9D8B030D-6E8A-4147-A177-3AD203B41FA5}">
                      <a16:colId xmlns:a16="http://schemas.microsoft.com/office/drawing/2014/main" val="268704649"/>
                    </a:ext>
                  </a:extLst>
                </a:gridCol>
                <a:gridCol w="341091">
                  <a:extLst>
                    <a:ext uri="{9D8B030D-6E8A-4147-A177-3AD203B41FA5}">
                      <a16:colId xmlns:a16="http://schemas.microsoft.com/office/drawing/2014/main" val="2159050952"/>
                    </a:ext>
                  </a:extLst>
                </a:gridCol>
                <a:gridCol w="349837">
                  <a:extLst>
                    <a:ext uri="{9D8B030D-6E8A-4147-A177-3AD203B41FA5}">
                      <a16:colId xmlns:a16="http://schemas.microsoft.com/office/drawing/2014/main" val="3628597504"/>
                    </a:ext>
                  </a:extLst>
                </a:gridCol>
                <a:gridCol w="358583">
                  <a:extLst>
                    <a:ext uri="{9D8B030D-6E8A-4147-A177-3AD203B41FA5}">
                      <a16:colId xmlns:a16="http://schemas.microsoft.com/office/drawing/2014/main" val="1953595914"/>
                    </a:ext>
                  </a:extLst>
                </a:gridCol>
                <a:gridCol w="419804">
                  <a:extLst>
                    <a:ext uri="{9D8B030D-6E8A-4147-A177-3AD203B41FA5}">
                      <a16:colId xmlns:a16="http://schemas.microsoft.com/office/drawing/2014/main" val="2241673527"/>
                    </a:ext>
                  </a:extLst>
                </a:gridCol>
                <a:gridCol w="358583">
                  <a:extLst>
                    <a:ext uri="{9D8B030D-6E8A-4147-A177-3AD203B41FA5}">
                      <a16:colId xmlns:a16="http://schemas.microsoft.com/office/drawing/2014/main" val="4120137107"/>
                    </a:ext>
                  </a:extLst>
                </a:gridCol>
                <a:gridCol w="349837">
                  <a:extLst>
                    <a:ext uri="{9D8B030D-6E8A-4147-A177-3AD203B41FA5}">
                      <a16:colId xmlns:a16="http://schemas.microsoft.com/office/drawing/2014/main" val="3417218993"/>
                    </a:ext>
                  </a:extLst>
                </a:gridCol>
                <a:gridCol w="402313">
                  <a:extLst>
                    <a:ext uri="{9D8B030D-6E8A-4147-A177-3AD203B41FA5}">
                      <a16:colId xmlns:a16="http://schemas.microsoft.com/office/drawing/2014/main" val="4289440314"/>
                    </a:ext>
                  </a:extLst>
                </a:gridCol>
                <a:gridCol w="367329">
                  <a:extLst>
                    <a:ext uri="{9D8B030D-6E8A-4147-A177-3AD203B41FA5}">
                      <a16:colId xmlns:a16="http://schemas.microsoft.com/office/drawing/2014/main" val="1009260641"/>
                    </a:ext>
                  </a:extLst>
                </a:gridCol>
                <a:gridCol w="376074">
                  <a:extLst>
                    <a:ext uri="{9D8B030D-6E8A-4147-A177-3AD203B41FA5}">
                      <a16:colId xmlns:a16="http://schemas.microsoft.com/office/drawing/2014/main" val="3098823414"/>
                    </a:ext>
                  </a:extLst>
                </a:gridCol>
                <a:gridCol w="358584">
                  <a:extLst>
                    <a:ext uri="{9D8B030D-6E8A-4147-A177-3AD203B41FA5}">
                      <a16:colId xmlns:a16="http://schemas.microsoft.com/office/drawing/2014/main" val="1552569790"/>
                    </a:ext>
                  </a:extLst>
                </a:gridCol>
                <a:gridCol w="376074">
                  <a:extLst>
                    <a:ext uri="{9D8B030D-6E8A-4147-A177-3AD203B41FA5}">
                      <a16:colId xmlns:a16="http://schemas.microsoft.com/office/drawing/2014/main" val="3119090962"/>
                    </a:ext>
                  </a:extLst>
                </a:gridCol>
                <a:gridCol w="358584">
                  <a:extLst>
                    <a:ext uri="{9D8B030D-6E8A-4147-A177-3AD203B41FA5}">
                      <a16:colId xmlns:a16="http://schemas.microsoft.com/office/drawing/2014/main" val="293863623"/>
                    </a:ext>
                  </a:extLst>
                </a:gridCol>
                <a:gridCol w="367329">
                  <a:extLst>
                    <a:ext uri="{9D8B030D-6E8A-4147-A177-3AD203B41FA5}">
                      <a16:colId xmlns:a16="http://schemas.microsoft.com/office/drawing/2014/main" val="1400127061"/>
                    </a:ext>
                  </a:extLst>
                </a:gridCol>
                <a:gridCol w="349836">
                  <a:extLst>
                    <a:ext uri="{9D8B030D-6E8A-4147-A177-3AD203B41FA5}">
                      <a16:colId xmlns:a16="http://schemas.microsoft.com/office/drawing/2014/main" val="163690829"/>
                    </a:ext>
                  </a:extLst>
                </a:gridCol>
                <a:gridCol w="358584">
                  <a:extLst>
                    <a:ext uri="{9D8B030D-6E8A-4147-A177-3AD203B41FA5}">
                      <a16:colId xmlns:a16="http://schemas.microsoft.com/office/drawing/2014/main" val="2556424844"/>
                    </a:ext>
                  </a:extLst>
                </a:gridCol>
                <a:gridCol w="367329">
                  <a:extLst>
                    <a:ext uri="{9D8B030D-6E8A-4147-A177-3AD203B41FA5}">
                      <a16:colId xmlns:a16="http://schemas.microsoft.com/office/drawing/2014/main" val="23036354"/>
                    </a:ext>
                  </a:extLst>
                </a:gridCol>
                <a:gridCol w="384820">
                  <a:extLst>
                    <a:ext uri="{9D8B030D-6E8A-4147-A177-3AD203B41FA5}">
                      <a16:colId xmlns:a16="http://schemas.microsoft.com/office/drawing/2014/main" val="1755425955"/>
                    </a:ext>
                  </a:extLst>
                </a:gridCol>
                <a:gridCol w="358583">
                  <a:extLst>
                    <a:ext uri="{9D8B030D-6E8A-4147-A177-3AD203B41FA5}">
                      <a16:colId xmlns:a16="http://schemas.microsoft.com/office/drawing/2014/main" val="3778666643"/>
                    </a:ext>
                  </a:extLst>
                </a:gridCol>
                <a:gridCol w="358584">
                  <a:extLst>
                    <a:ext uri="{9D8B030D-6E8A-4147-A177-3AD203B41FA5}">
                      <a16:colId xmlns:a16="http://schemas.microsoft.com/office/drawing/2014/main" val="2725052436"/>
                    </a:ext>
                  </a:extLst>
                </a:gridCol>
                <a:gridCol w="358583">
                  <a:extLst>
                    <a:ext uri="{9D8B030D-6E8A-4147-A177-3AD203B41FA5}">
                      <a16:colId xmlns:a16="http://schemas.microsoft.com/office/drawing/2014/main" val="455342623"/>
                    </a:ext>
                  </a:extLst>
                </a:gridCol>
                <a:gridCol w="361215">
                  <a:extLst>
                    <a:ext uri="{9D8B030D-6E8A-4147-A177-3AD203B41FA5}">
                      <a16:colId xmlns:a16="http://schemas.microsoft.com/office/drawing/2014/main" val="2585916169"/>
                    </a:ext>
                  </a:extLst>
                </a:gridCol>
              </a:tblGrid>
              <a:tr h="49860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Topic</a:t>
                      </a:r>
                    </a:p>
                  </a:txBody>
                  <a:tcPr anchor="ctr"/>
                </a:tc>
                <a:tc gridSpan="27"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Semester Weeks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678836"/>
                  </a:ext>
                </a:extLst>
              </a:tr>
              <a:tr h="498603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372889"/>
                  </a:ext>
                </a:extLst>
              </a:tr>
              <a:tr h="388776">
                <a:tc>
                  <a:txBody>
                    <a:bodyPr/>
                    <a:lstStyle/>
                    <a:p>
                      <a:r>
                        <a:rPr lang="en-US" sz="1600" dirty="0"/>
                        <a:t>Research</a:t>
                      </a:r>
                      <a:r>
                        <a:rPr lang="en-US" sz="1600" baseline="0" dirty="0"/>
                        <a:t> Topic Selection</a:t>
                      </a:r>
                      <a:endParaRPr lang="en-US" sz="1600" dirty="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35486"/>
                  </a:ext>
                </a:extLst>
              </a:tr>
              <a:tr h="615562">
                <a:tc>
                  <a:txBody>
                    <a:bodyPr/>
                    <a:lstStyle/>
                    <a:p>
                      <a:r>
                        <a:rPr lang="en-US" sz="1600" dirty="0"/>
                        <a:t>Background &amp; Related</a:t>
                      </a:r>
                      <a:r>
                        <a:rPr lang="en-US" sz="1600" baseline="0" dirty="0"/>
                        <a:t> Works Study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172771"/>
                  </a:ext>
                </a:extLst>
              </a:tr>
              <a:tr h="388776">
                <a:tc>
                  <a:txBody>
                    <a:bodyPr/>
                    <a:lstStyle/>
                    <a:p>
                      <a:r>
                        <a:rPr lang="en-US" sz="1600" dirty="0"/>
                        <a:t>Objective Finalization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567143"/>
                  </a:ext>
                </a:extLst>
              </a:tr>
              <a:tr h="615562">
                <a:tc>
                  <a:txBody>
                    <a:bodyPr/>
                    <a:lstStyle/>
                    <a:p>
                      <a:r>
                        <a:rPr lang="en-US" sz="1600" dirty="0"/>
                        <a:t>Methodology Determination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379796"/>
                  </a:ext>
                </a:extLst>
              </a:tr>
              <a:tr h="388776">
                <a:tc>
                  <a:txBody>
                    <a:bodyPr/>
                    <a:lstStyle/>
                    <a:p>
                      <a:r>
                        <a:rPr lang="en-US" sz="1600" dirty="0"/>
                        <a:t>Dataset Gathering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3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67383"/>
                  </a:ext>
                </a:extLst>
              </a:tr>
              <a:tr h="388776">
                <a:tc>
                  <a:txBody>
                    <a:bodyPr/>
                    <a:lstStyle/>
                    <a:p>
                      <a:r>
                        <a:rPr lang="en-US" sz="1600" dirty="0"/>
                        <a:t>Model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272390"/>
                  </a:ext>
                </a:extLst>
              </a:tr>
              <a:tr h="388776">
                <a:tc>
                  <a:txBody>
                    <a:bodyPr/>
                    <a:lstStyle/>
                    <a:p>
                      <a:r>
                        <a:rPr lang="en-US" sz="1600" dirty="0"/>
                        <a:t>Model Testing &amp;</a:t>
                      </a:r>
                      <a:r>
                        <a:rPr lang="en-US" sz="1600" baseline="0" dirty="0"/>
                        <a:t> Tuning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46823"/>
                  </a:ext>
                </a:extLst>
              </a:tr>
              <a:tr h="388776">
                <a:tc>
                  <a:txBody>
                    <a:bodyPr/>
                    <a:lstStyle/>
                    <a:p>
                      <a:r>
                        <a:rPr lang="en-US" sz="1600" dirty="0"/>
                        <a:t>Report / Book Writing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>
                      <a:gsLst>
                        <a:gs pos="0">
                          <a:srgbClr val="FF0000"/>
                        </a:gs>
                        <a:gs pos="100000">
                          <a:srgbClr val="70AD47"/>
                        </a:gs>
                      </a:gsLst>
                      <a:lin ang="108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15252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284303" y="6018078"/>
            <a:ext cx="9623394" cy="381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Figure 11: Gantt chart for project / thesis timeline 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932C6E7-9133-5E5B-D7CB-48D153624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429229"/>
              </p:ext>
            </p:extLst>
          </p:nvPr>
        </p:nvGraphicFramePr>
        <p:xfrm>
          <a:off x="9763125" y="307040"/>
          <a:ext cx="2351935" cy="914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35597">
                  <a:extLst>
                    <a:ext uri="{9D8B030D-6E8A-4147-A177-3AD203B41FA5}">
                      <a16:colId xmlns:a16="http://schemas.microsoft.com/office/drawing/2014/main" val="657476316"/>
                    </a:ext>
                  </a:extLst>
                </a:gridCol>
                <a:gridCol w="1316338">
                  <a:extLst>
                    <a:ext uri="{9D8B030D-6E8A-4147-A177-3AD203B41FA5}">
                      <a16:colId xmlns:a16="http://schemas.microsoft.com/office/drawing/2014/main" val="1172786551"/>
                    </a:ext>
                  </a:extLst>
                </a:gridCol>
              </a:tblGrid>
              <a:tr h="288084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Still Remaining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936502"/>
                  </a:ext>
                </a:extLst>
              </a:tr>
              <a:tr h="288084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F0000"/>
                        </a:gs>
                        <a:gs pos="100000">
                          <a:srgbClr val="70AD47"/>
                        </a:gs>
                      </a:gsLst>
                      <a:lin ang="108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Running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8345642"/>
                  </a:ext>
                </a:extLst>
              </a:tr>
              <a:tr h="288084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Already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8305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680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40" y="299368"/>
            <a:ext cx="12038120" cy="79258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rial Narrow" panose="020B0606020202030204" pitchFamily="34" charset="0"/>
              </a:rPr>
              <a:t>Final Outcomes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97E73ABF-5010-4DEB-8EC8-CDF4B0EA242F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1/18/2026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MediNet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-XG: A Lightweight Explainable Framework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23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02EE03-53D3-49C1-E6DB-94E38262A7FC}"/>
              </a:ext>
            </a:extLst>
          </p:cNvPr>
          <p:cNvCxnSpPr/>
          <p:nvPr/>
        </p:nvCxnSpPr>
        <p:spPr>
          <a:xfrm>
            <a:off x="7067372" y="1153682"/>
            <a:ext cx="0" cy="499074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0D23F4A-409A-FFAD-BA9B-D388A4683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40" y="1153682"/>
            <a:ext cx="6901376" cy="542467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b="1" dirty="0">
                <a:latin typeface="Arial Narrow" panose="020B0606020202030204" pitchFamily="34" charset="0"/>
              </a:rPr>
              <a:t>Accurate Classification</a:t>
            </a:r>
            <a:r>
              <a:rPr lang="en-US" sz="2400" dirty="0">
                <a:latin typeface="Arial Narrow" panose="020B0606020202030204" pitchFamily="34" charset="0"/>
              </a:rPr>
              <a:t>: Classifying medicinal leaf into 34 categories.</a:t>
            </a:r>
          </a:p>
          <a:p>
            <a:pPr algn="just"/>
            <a:r>
              <a:rPr lang="en-US" sz="2400" b="1" dirty="0">
                <a:latin typeface="Arial Narrow" panose="020B0606020202030204" pitchFamily="34" charset="0"/>
              </a:rPr>
              <a:t>Real-Time Explanation System</a:t>
            </a:r>
            <a:r>
              <a:rPr lang="en-US" sz="2400" dirty="0">
                <a:latin typeface="Arial Narrow" panose="020B0606020202030204" pitchFamily="34" charset="0"/>
              </a:rPr>
              <a:t>: Explain why the class was chosen.</a:t>
            </a:r>
          </a:p>
          <a:p>
            <a:pPr algn="just"/>
            <a:r>
              <a:rPr lang="en-US" sz="2400" b="1" dirty="0">
                <a:latin typeface="Arial Narrow" panose="020B0606020202030204" pitchFamily="34" charset="0"/>
              </a:rPr>
              <a:t>Multimodal Data Integration</a:t>
            </a:r>
            <a:r>
              <a:rPr lang="en-US" sz="2400" dirty="0">
                <a:latin typeface="Arial Narrow" panose="020B0606020202030204" pitchFamily="34" charset="0"/>
              </a:rPr>
              <a:t>: Combining image data with user text data as query by </a:t>
            </a:r>
            <a:r>
              <a:rPr lang="en-US" sz="2400" dirty="0" err="1">
                <a:latin typeface="Arial Narrow" panose="020B0606020202030204" pitchFamily="34" charset="0"/>
              </a:rPr>
              <a:t>MediNet</a:t>
            </a:r>
            <a:r>
              <a:rPr lang="en-US" sz="2400" dirty="0">
                <a:latin typeface="Arial Narrow" panose="020B0606020202030204" pitchFamily="34" charset="0"/>
              </a:rPr>
              <a:t>-XG model </a:t>
            </a:r>
          </a:p>
          <a:p>
            <a:pPr algn="just"/>
            <a:r>
              <a:rPr lang="en-US" sz="2400" b="1" dirty="0">
                <a:latin typeface="Arial Narrow" panose="020B0606020202030204" pitchFamily="34" charset="0"/>
              </a:rPr>
              <a:t>Generate the specific info</a:t>
            </a:r>
            <a:r>
              <a:rPr lang="en-US" sz="2400" dirty="0">
                <a:latin typeface="Arial Narrow" panose="020B0606020202030204" pitchFamily="34" charset="0"/>
              </a:rPr>
              <a:t>: Knowledge based query answer.</a:t>
            </a:r>
          </a:p>
          <a:p>
            <a:pPr algn="just"/>
            <a:r>
              <a:rPr lang="en-US" sz="2400" b="1" dirty="0">
                <a:latin typeface="Arial Narrow" panose="020B0606020202030204" pitchFamily="34" charset="0"/>
              </a:rPr>
              <a:t>Localized Dataset Creation with validation</a:t>
            </a:r>
            <a:r>
              <a:rPr lang="en-US" sz="2400" dirty="0">
                <a:latin typeface="Arial Narrow" panose="020B0606020202030204" pitchFamily="34" charset="0"/>
              </a:rPr>
              <a:t>: Developing a unique dataset tailored to Bangladesh’s Medicinal Plant leaf of weed infested area. Validated by Botany experts</a:t>
            </a:r>
          </a:p>
          <a:p>
            <a:pPr algn="just"/>
            <a:r>
              <a:rPr lang="en-US" sz="2400" b="1" dirty="0">
                <a:latin typeface="Arial Narrow" panose="020B0606020202030204" pitchFamily="34" charset="0"/>
              </a:rPr>
              <a:t>Improved Agricultural Decision-Making</a:t>
            </a:r>
            <a:r>
              <a:rPr lang="en-US" sz="2400" dirty="0">
                <a:latin typeface="Arial Narrow" panose="020B0606020202030204" pitchFamily="34" charset="0"/>
              </a:rPr>
              <a:t>: Enhancing real-time decision-making for stakeholders in agriculture.</a:t>
            </a:r>
          </a:p>
          <a:p>
            <a:pPr algn="just"/>
            <a:r>
              <a:rPr lang="en-US" sz="2400" b="1" dirty="0">
                <a:latin typeface="Arial Narrow" panose="020B0606020202030204" pitchFamily="34" charset="0"/>
              </a:rPr>
              <a:t>High Model Performance</a:t>
            </a:r>
            <a:r>
              <a:rPr lang="en-US" sz="2400" dirty="0">
                <a:latin typeface="Arial Narrow" panose="020B0606020202030204" pitchFamily="34" charset="0"/>
              </a:rPr>
              <a:t>: Achieving optimal accuracy, precision, recall, and F1 scores for reliable outcomes.</a:t>
            </a:r>
          </a:p>
          <a:p>
            <a:pPr marL="0" indent="0" algn="just">
              <a:buNone/>
            </a:pP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5BBFA1-54F4-D07F-B037-7A10EF7B072E}"/>
              </a:ext>
            </a:extLst>
          </p:cNvPr>
          <p:cNvSpPr txBox="1"/>
          <p:nvPr/>
        </p:nvSpPr>
        <p:spPr>
          <a:xfrm>
            <a:off x="7401252" y="5977419"/>
            <a:ext cx="445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Figure 14: Expected Outcomes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B216F9-0FD9-0C33-F0C1-BBC1623C8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88" y="1091954"/>
            <a:ext cx="4378076" cy="496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25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40" y="299368"/>
            <a:ext cx="12038120" cy="79258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rial Narrow" panose="020B0606020202030204" pitchFamily="34" charset="0"/>
              </a:rPr>
              <a:t>Challenges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CF32FB94-D361-4398-BDA4-19AA4ADC040D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1/18/2026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MediNet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-XG: A Lightweight Explainable Framework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24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FE13F6-335E-94F4-A0E0-00C19DCD3CDA}"/>
              </a:ext>
            </a:extLst>
          </p:cNvPr>
          <p:cNvCxnSpPr/>
          <p:nvPr/>
        </p:nvCxnSpPr>
        <p:spPr>
          <a:xfrm>
            <a:off x="7067372" y="1153682"/>
            <a:ext cx="0" cy="499074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78CA73A-6F4E-AF86-BA6C-7392B3437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39" y="1153682"/>
            <a:ext cx="6990429" cy="542467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Arial Narrow" panose="020B0606020202030204" pitchFamily="34" charset="0"/>
              </a:rPr>
              <a:t>Data Collection</a:t>
            </a:r>
            <a:r>
              <a:rPr lang="en-US" sz="2400" dirty="0">
                <a:latin typeface="Arial Narrow" panose="020B0606020202030204" pitchFamily="34" charset="0"/>
              </a:rPr>
              <a:t>: Challenging to collect accurate ground truth labels and limited access in high-quality data, Imbalance data leading biased models</a:t>
            </a:r>
          </a:p>
          <a:p>
            <a:pPr algn="just"/>
            <a:r>
              <a:rPr lang="en-US" sz="2400" b="1" dirty="0">
                <a:latin typeface="Arial Narrow" panose="020B0606020202030204" pitchFamily="34" charset="0"/>
              </a:rPr>
              <a:t>Multimodal Data integration</a:t>
            </a:r>
            <a:r>
              <a:rPr lang="en-US" sz="2400" dirty="0">
                <a:latin typeface="Arial Narrow" panose="020B0606020202030204" pitchFamily="34" charset="0"/>
              </a:rPr>
              <a:t>: complex process of combining image and features extracted effectively</a:t>
            </a:r>
          </a:p>
          <a:p>
            <a:pPr algn="just"/>
            <a:r>
              <a:rPr lang="en-US" sz="2400" b="1" dirty="0">
                <a:latin typeface="Arial Narrow" panose="020B0606020202030204" pitchFamily="34" charset="0"/>
              </a:rPr>
              <a:t>Model Performance &amp; Generalization</a:t>
            </a:r>
            <a:r>
              <a:rPr lang="en-US" sz="2400" dirty="0">
                <a:latin typeface="Arial Narrow" panose="020B0606020202030204" pitchFamily="34" charset="0"/>
              </a:rPr>
              <a:t>: Risk of overfitting or underfitting, high computational costs</a:t>
            </a:r>
          </a:p>
          <a:p>
            <a:pPr algn="just"/>
            <a:r>
              <a:rPr lang="en-US" sz="2400" b="1" dirty="0">
                <a:latin typeface="Arial Narrow" panose="020B0606020202030204" pitchFamily="34" charset="0"/>
              </a:rPr>
              <a:t>Localization &amp; Contextual Relevance</a:t>
            </a:r>
            <a:r>
              <a:rPr lang="en-US" sz="2400" dirty="0">
                <a:latin typeface="Arial Narrow" panose="020B0606020202030204" pitchFamily="34" charset="0"/>
              </a:rPr>
              <a:t>: Model adaption to local farming practices, lack of domain-specific research</a:t>
            </a:r>
          </a:p>
          <a:p>
            <a:pPr algn="just"/>
            <a:r>
              <a:rPr lang="en-US" sz="2400" b="1" dirty="0">
                <a:latin typeface="Arial Narrow" panose="020B0606020202030204" pitchFamily="34" charset="0"/>
              </a:rPr>
              <a:t>Collaboration and Validation</a:t>
            </a:r>
            <a:r>
              <a:rPr lang="en-US" sz="2400" dirty="0">
                <a:latin typeface="Arial Narrow" panose="020B0606020202030204" pitchFamily="34" charset="0"/>
              </a:rPr>
              <a:t>: Difficult to collaborate with </a:t>
            </a:r>
            <a:r>
              <a:rPr lang="en-US" sz="2400" dirty="0" err="1">
                <a:latin typeface="Arial Narrow" panose="020B0606020202030204" pitchFamily="34" charset="0"/>
              </a:rPr>
              <a:t>agri</a:t>
            </a:r>
            <a:r>
              <a:rPr lang="en-US" sz="2400" dirty="0">
                <a:latin typeface="Arial Narrow" panose="020B0606020202030204" pitchFamily="34" charset="0"/>
              </a:rPr>
              <a:t>-experts</a:t>
            </a:r>
          </a:p>
          <a:p>
            <a:pPr algn="just"/>
            <a:r>
              <a:rPr lang="en-US" sz="2400" b="1" dirty="0">
                <a:latin typeface="Arial Narrow" panose="020B0606020202030204" pitchFamily="34" charset="0"/>
              </a:rPr>
              <a:t>Time and Resource Constraints</a:t>
            </a:r>
            <a:r>
              <a:rPr lang="en-US" sz="2400" dirty="0">
                <a:latin typeface="Arial Narrow" panose="020B0606020202030204" pitchFamily="34" charset="0"/>
              </a:rPr>
              <a:t>: Limited time frame and budget to complete such kind of complex tasks</a:t>
            </a:r>
          </a:p>
          <a:p>
            <a:pPr algn="just"/>
            <a:endParaRPr lang="en-US" sz="2400" dirty="0">
              <a:latin typeface="Arial Narrow" panose="020B0606020202030204" pitchFamily="34" charset="0"/>
            </a:endParaRPr>
          </a:p>
          <a:p>
            <a:pPr algn="just"/>
            <a:endParaRPr lang="en-US" sz="2400" b="1" dirty="0">
              <a:latin typeface="Arial Narrow" panose="020B06060202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B8804-4CFE-DE23-C58A-12B8F752E578}"/>
              </a:ext>
            </a:extLst>
          </p:cNvPr>
          <p:cNvSpPr txBox="1"/>
          <p:nvPr/>
        </p:nvSpPr>
        <p:spPr>
          <a:xfrm>
            <a:off x="7639875" y="5764034"/>
            <a:ext cx="414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Figure 14: Faced challenges</a:t>
            </a:r>
          </a:p>
        </p:txBody>
      </p:sp>
      <p:pic>
        <p:nvPicPr>
          <p:cNvPr id="16" name="Picture 15" descr="A diagram of information about data integration&#10;&#10;AI-generated content may be incorrect.">
            <a:extLst>
              <a:ext uri="{FF2B5EF4-FFF2-40B4-BE49-F238E27FC236}">
                <a16:creationId xmlns:a16="http://schemas.microsoft.com/office/drawing/2014/main" id="{D04C7E98-6BEA-FB4D-CA13-33547DEE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792" y="1091954"/>
            <a:ext cx="4672080" cy="467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00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40" y="299368"/>
            <a:ext cx="12038120" cy="79258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rial Narrow" panose="020B0606020202030204" pitchFamily="34" charset="0"/>
              </a:rPr>
              <a:t>Conclusion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DE9FB4CF-D48B-4632-9ADA-B736C26D74A9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1/18/2026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MediNet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-XG: A Lightweight Explainable Framework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25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C3F0EC-CAC7-E8EB-0DE9-18119AF4D69C}"/>
              </a:ext>
            </a:extLst>
          </p:cNvPr>
          <p:cNvCxnSpPr/>
          <p:nvPr/>
        </p:nvCxnSpPr>
        <p:spPr>
          <a:xfrm>
            <a:off x="7067372" y="1153682"/>
            <a:ext cx="0" cy="499074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875F53B-1D6D-17B4-A0ED-B69A3F7D3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40" y="1153682"/>
            <a:ext cx="6901376" cy="542467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Arial Narrow" panose="020B0606020202030204" pitchFamily="34" charset="0"/>
              </a:rPr>
              <a:t>Medicinal plant identification in Bangladesh faces major challenges due to visual </a:t>
            </a:r>
            <a:r>
              <a:rPr lang="en-US" sz="2400" b="1" dirty="0">
                <a:latin typeface="Arial Narrow" panose="020B0606020202030204" pitchFamily="34" charset="0"/>
              </a:rPr>
              <a:t>similarities, weed interference, and limited expert availability.</a:t>
            </a:r>
          </a:p>
          <a:p>
            <a:pPr algn="just"/>
            <a:r>
              <a:rPr lang="en-US" sz="2400" dirty="0">
                <a:latin typeface="Arial Narrow" panose="020B0606020202030204" pitchFamily="34" charset="0"/>
              </a:rPr>
              <a:t>A </a:t>
            </a:r>
            <a:r>
              <a:rPr lang="en-US" sz="2400" b="1" dirty="0">
                <a:latin typeface="Arial Narrow" panose="020B0606020202030204" pitchFamily="34" charset="0"/>
              </a:rPr>
              <a:t>lightweight</a:t>
            </a:r>
            <a:r>
              <a:rPr lang="en-US" sz="2400" dirty="0">
                <a:latin typeface="Arial Narrow" panose="020B0606020202030204" pitchFamily="34" charset="0"/>
              </a:rPr>
              <a:t> </a:t>
            </a:r>
            <a:r>
              <a:rPr lang="en-US" sz="2400" b="1" dirty="0">
                <a:latin typeface="Arial Narrow" panose="020B0606020202030204" pitchFamily="34" charset="0"/>
              </a:rPr>
              <a:t>explainable</a:t>
            </a:r>
            <a:r>
              <a:rPr lang="en-US" sz="2400" dirty="0">
                <a:latin typeface="Arial Narrow" panose="020B0606020202030204" pitchFamily="34" charset="0"/>
              </a:rPr>
              <a:t> and feature-conditioned </a:t>
            </a:r>
            <a:r>
              <a:rPr lang="en-US" sz="2400" b="1" dirty="0">
                <a:latin typeface="Arial Narrow" panose="020B0606020202030204" pitchFamily="34" charset="0"/>
              </a:rPr>
              <a:t>generative AI</a:t>
            </a:r>
            <a:r>
              <a:rPr lang="en-US" sz="2400" dirty="0">
                <a:latin typeface="Arial Narrow" panose="020B0606020202030204" pitchFamily="34" charset="0"/>
              </a:rPr>
              <a:t> framework can provide an integrated solution for plant recognition, interpretation, and knowledge generation.</a:t>
            </a:r>
          </a:p>
          <a:p>
            <a:pPr algn="just"/>
            <a:r>
              <a:rPr lang="en-US" sz="2400" b="1" dirty="0" err="1">
                <a:latin typeface="Arial Narrow" panose="020B0606020202030204" pitchFamily="34" charset="0"/>
              </a:rPr>
              <a:t>MediNet</a:t>
            </a:r>
            <a:r>
              <a:rPr lang="en-US" sz="2400" b="1" dirty="0">
                <a:latin typeface="Arial Narrow" panose="020B0606020202030204" pitchFamily="34" charset="0"/>
              </a:rPr>
              <a:t>-XG</a:t>
            </a:r>
            <a:r>
              <a:rPr lang="en-US" sz="2400" dirty="0">
                <a:latin typeface="Arial Narrow" panose="020B0606020202030204" pitchFamily="34" charset="0"/>
              </a:rPr>
              <a:t> automates classification, reveals model reasoning through explainable AI, and generates meaningful plant-specific insights.</a:t>
            </a:r>
          </a:p>
          <a:p>
            <a:pPr algn="just"/>
            <a:r>
              <a:rPr lang="en-US" sz="2400" dirty="0">
                <a:latin typeface="Arial Narrow" panose="020B0606020202030204" pitchFamily="34" charset="0"/>
              </a:rPr>
              <a:t>It will support </a:t>
            </a:r>
            <a:r>
              <a:rPr lang="en-US" sz="2400" b="1" dirty="0">
                <a:latin typeface="Arial Narrow" panose="020B0606020202030204" pitchFamily="34" charset="0"/>
              </a:rPr>
              <a:t>researchers, herbal practitioners, and farmers</a:t>
            </a:r>
            <a:r>
              <a:rPr lang="en-US" sz="2400" dirty="0">
                <a:latin typeface="Arial Narrow" panose="020B0606020202030204" pitchFamily="34" charset="0"/>
              </a:rPr>
              <a:t> in preserving indigenous knowledge, promoting digital biodiversity monitoring, and advancing sustainable healthcare innovation in </a:t>
            </a:r>
            <a:r>
              <a:rPr lang="en-US" sz="2400" b="1" dirty="0">
                <a:latin typeface="Arial Narrow" panose="020B0606020202030204" pitchFamily="34" charset="0"/>
              </a:rPr>
              <a:t>Bangladesh</a:t>
            </a:r>
            <a:r>
              <a:rPr lang="en-US" sz="2400" dirty="0">
                <a:latin typeface="Arial Narrow" panose="020B0606020202030204" pitchFamily="34" charset="0"/>
              </a:rPr>
              <a:t>.</a:t>
            </a:r>
            <a:endParaRPr lang="en-US" sz="2400" b="1" dirty="0">
              <a:latin typeface="Arial Narrow" panose="020B06060202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FF7B7C-138A-4653-62D6-630CDFCDC0DF}"/>
              </a:ext>
            </a:extLst>
          </p:cNvPr>
          <p:cNvSpPr txBox="1"/>
          <p:nvPr/>
        </p:nvSpPr>
        <p:spPr>
          <a:xfrm>
            <a:off x="7596063" y="6071821"/>
            <a:ext cx="4111898" cy="373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Figure 16: Conclude Overview</a:t>
            </a:r>
          </a:p>
        </p:txBody>
      </p:sp>
      <p:pic>
        <p:nvPicPr>
          <p:cNvPr id="14" name="Picture 13" descr="A diagram of a plant&#10;&#10;AI-generated content may be incorrect.">
            <a:extLst>
              <a:ext uri="{FF2B5EF4-FFF2-40B4-BE49-F238E27FC236}">
                <a16:creationId xmlns:a16="http://schemas.microsoft.com/office/drawing/2014/main" id="{828A6D2E-9D23-F083-F244-BE667EE41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134" y="1212336"/>
            <a:ext cx="4797757" cy="479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03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40" y="299368"/>
            <a:ext cx="12038120" cy="792586"/>
          </a:xfrm>
        </p:spPr>
        <p:txBody>
          <a:bodyPr/>
          <a:lstStyle/>
          <a:p>
            <a:pPr algn="ctr"/>
            <a:r>
              <a:rPr lang="en-US" b="1" dirty="0">
                <a:latin typeface="Arial Narrow" panose="020B0606020202030204" pitchFamily="34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40" y="1142747"/>
            <a:ext cx="12038120" cy="543560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latin typeface="Arial Narrow" panose="020B0606020202030204" pitchFamily="34" charset="0"/>
              </a:rPr>
              <a:t>[1] T. B. </a:t>
            </a:r>
            <a:r>
              <a:rPr lang="en-US" sz="2400" dirty="0" err="1">
                <a:latin typeface="Arial Narrow" panose="020B0606020202030204" pitchFamily="34" charset="0"/>
              </a:rPr>
              <a:t>Beressa</a:t>
            </a:r>
            <a:r>
              <a:rPr lang="en-US" sz="2400" dirty="0">
                <a:latin typeface="Arial Narrow" panose="020B0606020202030204" pitchFamily="34" charset="0"/>
              </a:rPr>
              <a:t> et al. "Ethnobotanical study of traditional medicinal plants used to treat human ailments in West Shewa community, Oromia, Ethiopia." Frontiers in Pharmacology, 15 (2024). https://doi.org/10.3389/fphar.2024.1369480..</a:t>
            </a:r>
            <a:endParaRPr lang="en-US" dirty="0">
              <a:latin typeface="Arial Narrow" panose="020B0606020202030204" pitchFamily="34" charset="0"/>
            </a:endParaRPr>
          </a:p>
          <a:p>
            <a:pPr marL="0" indent="0" algn="just">
              <a:buNone/>
            </a:pPr>
            <a:r>
              <a:rPr lang="en-US" sz="2400" dirty="0">
                <a:latin typeface="Arial Narrow" panose="020B0606020202030204" pitchFamily="34" charset="0"/>
              </a:rPr>
              <a:t>[2] Z. C. Maiyo et al. "Ethnobotanical study of medicinal plants used by the people of </a:t>
            </a:r>
            <a:r>
              <a:rPr lang="en-US" sz="2400" dirty="0" err="1">
                <a:latin typeface="Arial Narrow" panose="020B0606020202030204" pitchFamily="34" charset="0"/>
              </a:rPr>
              <a:t>Mosop</a:t>
            </a:r>
            <a:r>
              <a:rPr lang="en-US" sz="2400" dirty="0">
                <a:latin typeface="Arial Narrow" panose="020B0606020202030204" pitchFamily="34" charset="0"/>
              </a:rPr>
              <a:t>, Nandi County in Kenya." Frontiers in Pharmacology, 14 (2024). https://doi.org/10.3389/fphar.2023.1328903.</a:t>
            </a:r>
          </a:p>
          <a:p>
            <a:pPr marL="0" indent="0" algn="just">
              <a:buNone/>
            </a:pPr>
            <a:r>
              <a:rPr lang="en-US" sz="2400" dirty="0">
                <a:latin typeface="Arial Narrow" panose="020B0606020202030204" pitchFamily="34" charset="0"/>
              </a:rPr>
              <a:t>[3] Jamilu E. </a:t>
            </a:r>
            <a:r>
              <a:rPr lang="en-US" sz="2400" dirty="0" err="1">
                <a:latin typeface="Arial Narrow" panose="020B0606020202030204" pitchFamily="34" charset="0"/>
              </a:rPr>
              <a:t>Ssenku</a:t>
            </a:r>
            <a:r>
              <a:rPr lang="en-US" sz="2400" dirty="0">
                <a:latin typeface="Arial Narrow" panose="020B0606020202030204" pitchFamily="34" charset="0"/>
              </a:rPr>
              <a:t> et al. "Medicinal plant use, conservation, and the associated traditional knowledge in rural communities in Eastern Uganda." Tropical Medicine and Health, 50 (2022). https://doi.org/10.1186/s41182-022-00428-1..</a:t>
            </a:r>
          </a:p>
          <a:p>
            <a:pPr marL="0" indent="0" algn="just">
              <a:buNone/>
            </a:pPr>
            <a:r>
              <a:rPr lang="en-US" sz="2400" dirty="0">
                <a:latin typeface="Arial Narrow" panose="020B0606020202030204" pitchFamily="34" charset="0"/>
              </a:rPr>
              <a:t>[4] </a:t>
            </a:r>
            <a:r>
              <a:rPr lang="en-US" sz="2400" dirty="0" err="1">
                <a:latin typeface="Arial Narrow" panose="020B0606020202030204" pitchFamily="34" charset="0"/>
              </a:rPr>
              <a:t>Abusiddique</a:t>
            </a:r>
            <a:r>
              <a:rPr lang="en-US" sz="2400" dirty="0">
                <a:latin typeface="Arial Narrow" panose="020B0606020202030204" pitchFamily="34" charset="0"/>
              </a:rPr>
              <a:t>, “Bangladesh ‘Village of Herbs’ profits from planting rather than cutting trees,” Mongabay </a:t>
            </a:r>
            <a:br>
              <a:rPr lang="en-US" sz="2400" dirty="0">
                <a:latin typeface="Arial Narrow" panose="020B0606020202030204" pitchFamily="34" charset="0"/>
              </a:rPr>
            </a:br>
            <a:r>
              <a:rPr lang="en-US" sz="2400" dirty="0">
                <a:latin typeface="Arial Narrow" panose="020B0606020202030204" pitchFamily="34" charset="0"/>
              </a:rPr>
              <a:t>      Environmental News, Jan. 22, 2024. https://news.mongabay.com/2023/07/bangladesh-village-of-herbs-</a:t>
            </a:r>
            <a:br>
              <a:rPr lang="en-US" sz="2400" dirty="0">
                <a:latin typeface="Arial Narrow" panose="020B0606020202030204" pitchFamily="34" charset="0"/>
              </a:rPr>
            </a:br>
            <a:r>
              <a:rPr lang="en-US" sz="2400" dirty="0">
                <a:latin typeface="Arial Narrow" panose="020B0606020202030204" pitchFamily="34" charset="0"/>
              </a:rPr>
              <a:t>      profits-from-planting-rather-than-cutting-trees/</a:t>
            </a:r>
          </a:p>
          <a:p>
            <a:pPr marL="0" indent="0" algn="just">
              <a:buNone/>
            </a:pPr>
            <a:r>
              <a:rPr lang="en-US" sz="2400" dirty="0">
                <a:latin typeface="Arial Narrow" panose="020B0606020202030204" pitchFamily="34" charset="0"/>
              </a:rPr>
              <a:t>[5] “CNN-based Leaf image classification for Bangladeshi medicinal plant recognition,” IEEE Conference </a:t>
            </a:r>
            <a:br>
              <a:rPr lang="en-US" sz="2400" dirty="0">
                <a:latin typeface="Arial Narrow" panose="020B0606020202030204" pitchFamily="34" charset="0"/>
              </a:rPr>
            </a:br>
            <a:r>
              <a:rPr lang="en-US" sz="2400" dirty="0">
                <a:latin typeface="Arial Narrow" panose="020B0606020202030204" pitchFamily="34" charset="0"/>
              </a:rPr>
              <a:t>      Publication | IEEE Xplore. https://ieeexplore.ieee.org/document/9350900</a:t>
            </a:r>
          </a:p>
          <a:p>
            <a:pPr marL="0" indent="0" algn="just">
              <a:buNone/>
            </a:pP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11E48001-6970-40DD-9CC5-9AD55C1523D7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1/18/2026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MediNet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-XG: A Lightweight Explainable Framework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26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157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D95ED-00E2-0285-C154-CC78E4D2F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0F1AB-9F75-B685-2620-AA9CCD783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40" y="299368"/>
            <a:ext cx="12038120" cy="792586"/>
          </a:xfrm>
        </p:spPr>
        <p:txBody>
          <a:bodyPr/>
          <a:lstStyle/>
          <a:p>
            <a:pPr algn="ctr"/>
            <a:r>
              <a:rPr lang="en-US" b="1" dirty="0">
                <a:latin typeface="Arial Narrow" panose="020B0606020202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1B3A0-E18F-E7C9-A132-ED410051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40" y="1142747"/>
            <a:ext cx="12038120" cy="543560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400" dirty="0">
                <a:latin typeface="Arial Narrow" panose="020B0606020202030204" pitchFamily="34" charset="0"/>
              </a:rPr>
              <a:t>[6] A. H. Uddin, Y.-L. Chen, B. </a:t>
            </a:r>
            <a:r>
              <a:rPr lang="en-US" sz="2400" dirty="0" err="1">
                <a:latin typeface="Arial Narrow" panose="020B0606020202030204" pitchFamily="34" charset="0"/>
              </a:rPr>
              <a:t>Borkatullah</a:t>
            </a:r>
            <a:r>
              <a:rPr lang="en-US" sz="2400" dirty="0">
                <a:latin typeface="Arial Narrow" panose="020B0606020202030204" pitchFamily="34" charset="0"/>
              </a:rPr>
              <a:t>, M. S. Khatun, J. Ferdous, P. Mahmud, J. Yang, C. S. Ku, and L. Y. Por, “Deep-learning-based classification of </a:t>
            </a:r>
            <a:r>
              <a:rPr lang="en-US" sz="2400" dirty="0" err="1">
                <a:latin typeface="Arial Narrow" panose="020B0606020202030204" pitchFamily="34" charset="0"/>
              </a:rPr>
              <a:t>bangladeshi</a:t>
            </a:r>
            <a:r>
              <a:rPr lang="en-US" sz="2400" dirty="0">
                <a:latin typeface="Arial Narrow" panose="020B0606020202030204" pitchFamily="34" charset="0"/>
              </a:rPr>
              <a:t> medicinal plants using neural ensemble models,” Mathematics, vol. 11, no. 16, p. 3504, 2023.</a:t>
            </a:r>
            <a:endParaRPr lang="fr-FR" sz="2400" dirty="0">
              <a:latin typeface="Arial Narrow" panose="020B0606020202030204" pitchFamily="34" charset="0"/>
            </a:endParaRPr>
          </a:p>
          <a:p>
            <a:pPr marL="0" indent="0" algn="just">
              <a:buNone/>
            </a:pPr>
            <a:r>
              <a:rPr lang="en-US" sz="2400" dirty="0">
                <a:latin typeface="Arial Narrow" panose="020B0606020202030204" pitchFamily="34" charset="0"/>
              </a:rPr>
              <a:t>[7] A. K. Mulugeta, D. Sharma, and A. H. Mesfin, “Deep learning for medicinal plant species classification and recognition: a systematic review,” Frontiers in Plant Science, vol. 14, 2024.</a:t>
            </a:r>
          </a:p>
          <a:p>
            <a:pPr marL="0" indent="0" algn="just">
              <a:buNone/>
            </a:pPr>
            <a:r>
              <a:rPr lang="en-US" sz="2400" dirty="0">
                <a:latin typeface="Arial Narrow" panose="020B0606020202030204" pitchFamily="34" charset="0"/>
              </a:rPr>
              <a:t>[8] M. S. I. </a:t>
            </a:r>
            <a:r>
              <a:rPr lang="en-US" sz="2400" dirty="0" err="1">
                <a:latin typeface="Arial Narrow" panose="020B0606020202030204" pitchFamily="34" charset="0"/>
              </a:rPr>
              <a:t>Musyaffa</a:t>
            </a:r>
            <a:r>
              <a:rPr lang="en-US" sz="2400" dirty="0">
                <a:latin typeface="Arial Narrow" panose="020B0606020202030204" pitchFamily="34" charset="0"/>
              </a:rPr>
              <a:t>, N. </a:t>
            </a:r>
            <a:r>
              <a:rPr lang="en-US" sz="2400" dirty="0" err="1">
                <a:latin typeface="Arial Narrow" panose="020B0606020202030204" pitchFamily="34" charset="0"/>
              </a:rPr>
              <a:t>Yudistira</a:t>
            </a:r>
            <a:r>
              <a:rPr lang="en-US" sz="2400" dirty="0">
                <a:latin typeface="Arial Narrow" panose="020B0606020202030204" pitchFamily="34" charset="0"/>
              </a:rPr>
              <a:t>, M. A. Rahman, A. H. </a:t>
            </a:r>
            <a:r>
              <a:rPr lang="en-US" sz="2400" dirty="0" err="1">
                <a:latin typeface="Arial Narrow" panose="020B0606020202030204" pitchFamily="34" charset="0"/>
              </a:rPr>
              <a:t>Basori</a:t>
            </a:r>
            <a:r>
              <a:rPr lang="en-US" sz="2400" dirty="0">
                <a:latin typeface="Arial Narrow" panose="020B0606020202030204" pitchFamily="34" charset="0"/>
              </a:rPr>
              <a:t>, A. B. F. Mansur, and J. </a:t>
            </a:r>
            <a:r>
              <a:rPr lang="en-US" sz="2400" dirty="0" err="1">
                <a:latin typeface="Arial Narrow" panose="020B0606020202030204" pitchFamily="34" charset="0"/>
              </a:rPr>
              <a:t>Batoro</a:t>
            </a:r>
            <a:r>
              <a:rPr lang="en-US" sz="2400" dirty="0">
                <a:latin typeface="Arial Narrow" panose="020B0606020202030204" pitchFamily="34" charset="0"/>
              </a:rPr>
              <a:t>, “</a:t>
            </a:r>
            <a:r>
              <a:rPr lang="en-US" sz="2400" dirty="0" err="1">
                <a:latin typeface="Arial Narrow" panose="020B0606020202030204" pitchFamily="34" charset="0"/>
              </a:rPr>
              <a:t>Indoherb</a:t>
            </a:r>
            <a:r>
              <a:rPr lang="en-US" sz="2400" dirty="0">
                <a:latin typeface="Arial Narrow" panose="020B0606020202030204" pitchFamily="34" charset="0"/>
              </a:rPr>
              <a:t>: Indonesia medicinal plants recognition using transfer learning and deep learning,” </a:t>
            </a:r>
            <a:r>
              <a:rPr lang="en-US" sz="2400" dirty="0" err="1">
                <a:latin typeface="Arial Narrow" panose="020B0606020202030204" pitchFamily="34" charset="0"/>
              </a:rPr>
              <a:t>Heliyon</a:t>
            </a:r>
            <a:r>
              <a:rPr lang="en-US" sz="2400" dirty="0">
                <a:latin typeface="Arial Narrow" panose="020B0606020202030204" pitchFamily="34" charset="0"/>
              </a:rPr>
              <a:t>, vol. 10, no. 23, 2024</a:t>
            </a:r>
          </a:p>
          <a:p>
            <a:pPr marL="0" indent="0" algn="just">
              <a:buNone/>
            </a:pPr>
            <a:r>
              <a:rPr lang="en-US" sz="2400" dirty="0">
                <a:latin typeface="Arial Narrow" panose="020B0606020202030204" pitchFamily="34" charset="0"/>
              </a:rPr>
              <a:t>[9] S. Mostafa, D. Mondal, K. </a:t>
            </a:r>
            <a:r>
              <a:rPr lang="en-US" sz="2400" dirty="0" err="1">
                <a:latin typeface="Arial Narrow" panose="020B0606020202030204" pitchFamily="34" charset="0"/>
              </a:rPr>
              <a:t>Panjvani</a:t>
            </a:r>
            <a:r>
              <a:rPr lang="en-US" sz="2400" dirty="0">
                <a:latin typeface="Arial Narrow" panose="020B0606020202030204" pitchFamily="34" charset="0"/>
              </a:rPr>
              <a:t>, L. </a:t>
            </a:r>
            <a:r>
              <a:rPr lang="en-US" sz="2400" dirty="0" err="1">
                <a:latin typeface="Arial Narrow" panose="020B0606020202030204" pitchFamily="34" charset="0"/>
              </a:rPr>
              <a:t>Kochian</a:t>
            </a:r>
            <a:r>
              <a:rPr lang="en-US" sz="2400" dirty="0">
                <a:latin typeface="Arial Narrow" panose="020B0606020202030204" pitchFamily="34" charset="0"/>
              </a:rPr>
              <a:t>, and I. </a:t>
            </a:r>
            <a:r>
              <a:rPr lang="en-US" sz="2400" dirty="0" err="1">
                <a:latin typeface="Arial Narrow" panose="020B0606020202030204" pitchFamily="34" charset="0"/>
              </a:rPr>
              <a:t>Stavness</a:t>
            </a:r>
            <a:r>
              <a:rPr lang="en-US" sz="2400" dirty="0">
                <a:latin typeface="Arial Narrow" panose="020B0606020202030204" pitchFamily="34" charset="0"/>
              </a:rPr>
              <a:t>, “Explainable deep learning in plant phenotyping,” Frontiers in Artificial Intelligence, vol. 6, p. 1203546, 2023.</a:t>
            </a:r>
          </a:p>
          <a:p>
            <a:pPr marL="0" indent="0" algn="just">
              <a:buNone/>
            </a:pPr>
            <a:r>
              <a:rPr lang="en-US" sz="2400" dirty="0">
                <a:latin typeface="Arial Narrow" panose="020B0606020202030204" pitchFamily="34" charset="0"/>
              </a:rPr>
              <a:t>[10] M. Guzel, B. Turan, I. </a:t>
            </a:r>
            <a:r>
              <a:rPr lang="en-US" sz="2400" dirty="0" err="1">
                <a:latin typeface="Arial Narrow" panose="020B0606020202030204" pitchFamily="34" charset="0"/>
              </a:rPr>
              <a:t>Kadioglu</a:t>
            </a:r>
            <a:r>
              <a:rPr lang="en-US" sz="2400" dirty="0">
                <a:latin typeface="Arial Narrow" panose="020B0606020202030204" pitchFamily="34" charset="0"/>
              </a:rPr>
              <a:t>, A. </a:t>
            </a:r>
            <a:r>
              <a:rPr lang="en-US" sz="2400" dirty="0" err="1">
                <a:latin typeface="Arial Narrow" panose="020B0606020202030204" pitchFamily="34" charset="0"/>
              </a:rPr>
              <a:t>Basturk</a:t>
            </a:r>
            <a:r>
              <a:rPr lang="en-US" sz="2400" dirty="0">
                <a:latin typeface="Arial Narrow" panose="020B0606020202030204" pitchFamily="34" charset="0"/>
              </a:rPr>
              <a:t>, B. Sin, and A. Sadeghpour, “Deep learning for image-based detection of weeds from emergence to maturity in wheat fields,” Smart Agricultural Technology, vol. 9, p. 100552, 2024.</a:t>
            </a:r>
          </a:p>
          <a:p>
            <a:pPr marL="0" indent="0" algn="just">
              <a:buNone/>
            </a:pPr>
            <a:r>
              <a:rPr lang="en-US" sz="2400" dirty="0">
                <a:latin typeface="Arial Narrow" panose="020B0606020202030204" pitchFamily="34" charset="0"/>
              </a:rPr>
              <a:t>[11] F. H. </a:t>
            </a:r>
            <a:r>
              <a:rPr lang="en-US" sz="2400" dirty="0" err="1">
                <a:latin typeface="Arial Narrow" panose="020B0606020202030204" pitchFamily="34" charset="0"/>
              </a:rPr>
              <a:t>Bhoyan</a:t>
            </a:r>
            <a:r>
              <a:rPr lang="en-US" sz="2400" dirty="0">
                <a:latin typeface="Arial Narrow" panose="020B0606020202030204" pitchFamily="34" charset="0"/>
              </a:rPr>
              <a:t>, M. H. K. Mehedi, M. </a:t>
            </a:r>
            <a:r>
              <a:rPr lang="en-US" sz="2400" dirty="0" err="1">
                <a:latin typeface="Arial Narrow" panose="020B0606020202030204" pitchFamily="34" charset="0"/>
              </a:rPr>
              <a:t>Ohona</a:t>
            </a:r>
            <a:r>
              <a:rPr lang="en-US" sz="2400" dirty="0">
                <a:latin typeface="Arial Narrow" panose="020B0606020202030204" pitchFamily="34" charset="0"/>
              </a:rPr>
              <a:t>, S. Rashid, and M. </a:t>
            </a:r>
            <a:r>
              <a:rPr lang="en-US" sz="2400" dirty="0" err="1">
                <a:latin typeface="Arial Narrow" panose="020B0606020202030204" pitchFamily="34" charset="0"/>
              </a:rPr>
              <a:t>Mridha</a:t>
            </a:r>
            <a:r>
              <a:rPr lang="en-US" sz="2400" dirty="0">
                <a:latin typeface="Arial Narrow" panose="020B0606020202030204" pitchFamily="34" charset="0"/>
              </a:rPr>
              <a:t>, “An efficient dual-attention guided deep learning model with interpretability for identifying medicinal plants,” Current Plant Biology, p. 100533, 2025.</a:t>
            </a:r>
          </a:p>
          <a:p>
            <a:pPr marL="0" indent="0" algn="just">
              <a:buNone/>
            </a:pP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43DFFE-1D96-0D99-E94E-70AF5B8CB6D7}"/>
              </a:ext>
            </a:extLst>
          </p:cNvPr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7914BE-CAFE-1710-C91C-C374FE38C85A}"/>
              </a:ext>
            </a:extLst>
          </p:cNvPr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7A99F5-A7A2-5FE5-0B18-00B4A844F0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9369D818-4C6A-4FD3-9273-E4200E8BDBEA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1/18/2026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C42CE2-019C-3564-FF6C-A4820B0E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MediNet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-XG: A Lightweight Explainable Framework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4272BFE-FFFB-7240-D1B7-65CC2B37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27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473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4D201-10FE-D57C-5ED1-C7EBD93AF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B5AF8-999D-E3C6-3149-CB09A3195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40" y="299368"/>
            <a:ext cx="12038120" cy="792586"/>
          </a:xfrm>
        </p:spPr>
        <p:txBody>
          <a:bodyPr/>
          <a:lstStyle/>
          <a:p>
            <a:pPr algn="ctr"/>
            <a:r>
              <a:rPr lang="en-US" b="1" dirty="0">
                <a:latin typeface="Arial Narrow" panose="020B0606020202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1FB60-A947-BFE7-FE01-4920E4241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40" y="1142747"/>
            <a:ext cx="12038120" cy="543560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latin typeface="Arial Narrow" panose="020B0606020202030204" pitchFamily="34" charset="0"/>
              </a:rPr>
              <a:t>[12] S. Kalime, P. Sujatha, D. B. </a:t>
            </a:r>
            <a:r>
              <a:rPr lang="en-US" sz="2400" dirty="0" err="1">
                <a:latin typeface="Arial Narrow" panose="020B0606020202030204" pitchFamily="34" charset="0"/>
              </a:rPr>
              <a:t>Vunnava</a:t>
            </a:r>
            <a:r>
              <a:rPr lang="en-US" sz="2400" dirty="0">
                <a:latin typeface="Arial Narrow" panose="020B0606020202030204" pitchFamily="34" charset="0"/>
              </a:rPr>
              <a:t>, S. Sushma, T. K. Sajja et al., “A novel multistage approach for medicinal plant classification with deep learning techniques,” International Research Journal of Multidisciplinary </a:t>
            </a:r>
            <a:r>
              <a:rPr lang="en-US" sz="2400" dirty="0" err="1">
                <a:latin typeface="Arial Narrow" panose="020B0606020202030204" pitchFamily="34" charset="0"/>
              </a:rPr>
              <a:t>Technovation</a:t>
            </a:r>
            <a:r>
              <a:rPr lang="en-US" sz="2400" dirty="0">
                <a:latin typeface="Arial Narrow" panose="020B0606020202030204" pitchFamily="34" charset="0"/>
              </a:rPr>
              <a:t>, vol. 7, no. 4, pp. 99–114, 2025.</a:t>
            </a:r>
          </a:p>
          <a:p>
            <a:pPr marL="0" indent="0" algn="just">
              <a:buNone/>
            </a:pPr>
            <a:r>
              <a:rPr lang="en-US" sz="2400" dirty="0">
                <a:latin typeface="Arial Narrow" panose="020B0606020202030204" pitchFamily="34" charset="0"/>
              </a:rPr>
              <a:t>[13] H. Zhao and Y. Wang, “Deep learning–based approaches for weed detection in crops,” Frontiers in Plant Science, vol. 16, p. 1746406, 2025.</a:t>
            </a:r>
          </a:p>
          <a:p>
            <a:pPr marL="0" indent="0" algn="just">
              <a:buNone/>
            </a:pPr>
            <a:r>
              <a:rPr lang="en-US" sz="2400" dirty="0">
                <a:latin typeface="Arial Narrow" panose="020B0606020202030204" pitchFamily="34" charset="0"/>
              </a:rPr>
              <a:t>[14] S. Islam, M. R. Ahmed, S. Islam, M. M. A. Rishad, S. Ahmed, T. R. </a:t>
            </a:r>
            <a:r>
              <a:rPr lang="en-US" sz="2400" dirty="0" err="1">
                <a:latin typeface="Arial Narrow" panose="020B0606020202030204" pitchFamily="34" charset="0"/>
              </a:rPr>
              <a:t>Utshow</a:t>
            </a:r>
            <a:r>
              <a:rPr lang="en-US" sz="2400" dirty="0">
                <a:latin typeface="Arial Narrow" panose="020B0606020202030204" pitchFamily="34" charset="0"/>
              </a:rPr>
              <a:t>, and M. I. Siam, “</a:t>
            </a:r>
            <a:r>
              <a:rPr lang="en-US" sz="2400" dirty="0" err="1">
                <a:latin typeface="Arial Narrow" panose="020B0606020202030204" pitchFamily="34" charset="0"/>
              </a:rPr>
              <a:t>Bdmedileaves</a:t>
            </a:r>
            <a:r>
              <a:rPr lang="en-US" sz="2400" dirty="0">
                <a:latin typeface="Arial Narrow" panose="020B0606020202030204" pitchFamily="34" charset="0"/>
              </a:rPr>
              <a:t>: A leaf images dataset for </a:t>
            </a:r>
            <a:r>
              <a:rPr lang="en-US" sz="2400" dirty="0" err="1">
                <a:latin typeface="Arial Narrow" panose="020B0606020202030204" pitchFamily="34" charset="0"/>
              </a:rPr>
              <a:t>bangladeshi</a:t>
            </a:r>
            <a:r>
              <a:rPr lang="en-US" sz="2400" dirty="0">
                <a:latin typeface="Arial Narrow" panose="020B0606020202030204" pitchFamily="34" charset="0"/>
              </a:rPr>
              <a:t> medicinal plants identification,” Data in Brief, vol. 50, p. 109488, 2023</a:t>
            </a:r>
          </a:p>
          <a:p>
            <a:pPr marL="0" indent="0" algn="just">
              <a:buNone/>
            </a:pPr>
            <a:r>
              <a:rPr lang="en-US" sz="2400" dirty="0">
                <a:latin typeface="Arial Narrow" panose="020B0606020202030204" pitchFamily="34" charset="0"/>
              </a:rPr>
              <a:t>[15] https://www.kaggle.com/datasets/mdnuraalambaust/bangladeshi-weedy-area-medicinal-plant</a:t>
            </a:r>
          </a:p>
          <a:p>
            <a:pPr marL="0" indent="0" algn="just">
              <a:buNone/>
            </a:pPr>
            <a:r>
              <a:rPr lang="en-US" sz="2400" dirty="0">
                <a:latin typeface="Arial Narrow" panose="020B0606020202030204" pitchFamily="34" charset="0"/>
              </a:rPr>
              <a:t>[16] Medicinal Plant Database of Bangladesh, “Medicinal plant database of </a:t>
            </a:r>
            <a:r>
              <a:rPr lang="en-US" sz="2400" dirty="0" err="1">
                <a:latin typeface="Arial Narrow" panose="020B0606020202030204" pitchFamily="34" charset="0"/>
              </a:rPr>
              <a:t>bangladesh</a:t>
            </a:r>
            <a:r>
              <a:rPr lang="en-US" sz="2400" dirty="0">
                <a:latin typeface="Arial Narrow" panose="020B0606020202030204" pitchFamily="34" charset="0"/>
              </a:rPr>
              <a:t>,” 2024, accessed: January 15, 2026. [Online]. Available: </a:t>
            </a:r>
            <a:r>
              <a:rPr lang="en-US" sz="2400" dirty="0">
                <a:latin typeface="Arial Narrow" panose="020B0606020202030204" pitchFamily="34" charset="0"/>
                <a:hlinkClick r:id="rId2"/>
              </a:rPr>
              <a:t>http://www.mpedb.com.bd/</a:t>
            </a:r>
            <a:endParaRPr lang="en-US" sz="2400" dirty="0">
              <a:latin typeface="Arial Narrow" panose="020B0606020202030204" pitchFamily="34" charset="0"/>
            </a:endParaRPr>
          </a:p>
          <a:p>
            <a:pPr marL="0" indent="0" algn="just">
              <a:buNone/>
            </a:pPr>
            <a:r>
              <a:rPr lang="en-US" sz="2400" dirty="0">
                <a:latin typeface="Arial Narrow" panose="020B0606020202030204" pitchFamily="34" charset="0"/>
              </a:rPr>
              <a:t>[17] Bangladesh National Herbarium, “Official website of </a:t>
            </a:r>
            <a:r>
              <a:rPr lang="en-US" sz="2400" dirty="0" err="1">
                <a:latin typeface="Arial Narrow" panose="020B0606020202030204" pitchFamily="34" charset="0"/>
              </a:rPr>
              <a:t>bangladesh</a:t>
            </a:r>
            <a:r>
              <a:rPr lang="en-US" sz="2400" dirty="0">
                <a:latin typeface="Arial Narrow" panose="020B0606020202030204" pitchFamily="34" charset="0"/>
              </a:rPr>
              <a:t> national herbarium (</a:t>
            </a:r>
            <a:r>
              <a:rPr lang="en-US" sz="2400" dirty="0" err="1">
                <a:latin typeface="Arial Narrow" panose="020B0606020202030204" pitchFamily="34" charset="0"/>
              </a:rPr>
              <a:t>bnh</a:t>
            </a:r>
            <a:r>
              <a:rPr lang="en-US" sz="2400" dirty="0">
                <a:latin typeface="Arial Narrow" panose="020B0606020202030204" pitchFamily="34" charset="0"/>
              </a:rPr>
              <a:t>),” 2024, accessed: January 15, 2026. [Online]. Available: http://www.bnh.gov.bd/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463040-5D98-101F-6F21-E804F46F113F}"/>
              </a:ext>
            </a:extLst>
          </p:cNvPr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CE634F-8151-6096-A2B4-17C59AF8798A}"/>
              </a:ext>
            </a:extLst>
          </p:cNvPr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DA5C7C2-B1BB-6995-8517-683C1FCAFA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952EA905-A54C-455E-8DD6-06188BE90E92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1/18/2026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C340F7-6DA3-B111-E9AA-19EEF6F71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MediNet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-XG: A Lightweight Explainable Framework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A994E2-7AF7-373D-F880-6D25769BA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28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75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B7E43-DD2E-DC09-DF6A-596F93F51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511F-2D3D-3119-55C6-A579C487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40" y="299368"/>
            <a:ext cx="12038120" cy="792586"/>
          </a:xfrm>
        </p:spPr>
        <p:txBody>
          <a:bodyPr/>
          <a:lstStyle/>
          <a:p>
            <a:pPr algn="ctr"/>
            <a:r>
              <a:rPr lang="en-US" b="1" dirty="0">
                <a:latin typeface="Arial Narrow" panose="020B0606020202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3FA5-8A19-3914-CAD9-80F45F090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40" y="1142747"/>
            <a:ext cx="12038120" cy="543560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latin typeface="Arial Narrow" panose="020B0606020202030204" pitchFamily="34" charset="0"/>
              </a:rPr>
              <a:t>[18] Bangladesh Association of Plant Taxonomists, “Bangladesh journal of plant taxonomy,” Bangladesh Journal of Plant Taxonomy, online ISSN: 2224-7297. [Online]. Available: https://www.banglajol.info/index.php/BJPT</a:t>
            </a:r>
          </a:p>
          <a:p>
            <a:pPr marL="0" indent="0" algn="just">
              <a:buNone/>
            </a:pPr>
            <a:r>
              <a:rPr lang="en-US" sz="2400" dirty="0">
                <a:latin typeface="Arial Narrow" panose="020B0606020202030204" pitchFamily="34" charset="0"/>
              </a:rPr>
              <a:t>[19] POWO, “Plants of the world online,” 2024, accessed: January 15, 2026. [Online]. Available: http://www.plantsoftheworldonline.org/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4BEAEF-139C-9C3D-5570-1189CFAA3A21}"/>
              </a:ext>
            </a:extLst>
          </p:cNvPr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E52182-FC0A-0540-290B-6E5722CD5954}"/>
              </a:ext>
            </a:extLst>
          </p:cNvPr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6C10F9B-5E5D-629D-96AF-61A46BBE90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952EA905-A54C-455E-8DD6-06188BE90E92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1/18/2026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C620719-2A34-4A13-AA70-332A4988E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MediNet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-XG: A Lightweight Explainable Framework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662AA2-52C6-658D-D68A-27E3D5C45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29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327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40" y="299368"/>
            <a:ext cx="12038120" cy="79258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rial Narrow" panose="020B0606020202030204" pitchFamily="34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40" y="1091954"/>
            <a:ext cx="12038120" cy="5435605"/>
          </a:xfrm>
        </p:spPr>
        <p:txBody>
          <a:bodyPr>
            <a:noAutofit/>
          </a:bodyPr>
          <a:lstStyle/>
          <a:p>
            <a:r>
              <a:rPr lang="en-US" sz="2400" dirty="0">
                <a:latin typeface="Arial Narrow" panose="020B0606020202030204" pitchFamily="34" charset="0"/>
              </a:rPr>
              <a:t>Introduction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Problem Statement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Objectives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Related Works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Proposed Methodology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Dataset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Preliminary Results / Progress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Project / Thesis Timeline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Expected Outcomes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Challenges 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Conclusion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References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98AEED61-AE35-4A27-913F-EA2263C57B54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1/18/2026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MediNet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-XG: A Lightweight Explainable Framework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3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429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40" y="299368"/>
            <a:ext cx="12038120" cy="79258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rial Narrow" panose="020B0606020202030204" pitchFamily="34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39" y="1142747"/>
            <a:ext cx="7225559" cy="555015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dirty="0">
                <a:latin typeface="Arial Narrow" panose="020B0606020202030204" pitchFamily="34" charset="0"/>
              </a:rPr>
              <a:t>Medicinal plants = vital source of traditional healthcare &amp; biodiversity in Bangladesh.</a:t>
            </a:r>
          </a:p>
          <a:p>
            <a:pPr algn="just"/>
            <a:r>
              <a:rPr lang="en-US" sz="2400" dirty="0">
                <a:latin typeface="Arial Narrow" panose="020B0606020202030204" pitchFamily="34" charset="0"/>
              </a:rPr>
              <a:t>Weed-infested environments plants are unknown, recognition complex and error-prone.</a:t>
            </a:r>
          </a:p>
          <a:p>
            <a:pPr algn="just"/>
            <a:r>
              <a:rPr lang="en-US" sz="2400" dirty="0">
                <a:latin typeface="Arial Narrow" panose="020B0606020202030204" pitchFamily="34" charset="0"/>
              </a:rPr>
              <a:t>Existing deep models classify species but lack interpretability and contextual insights.</a:t>
            </a:r>
          </a:p>
          <a:p>
            <a:pPr algn="just"/>
            <a:r>
              <a:rPr lang="en-US" sz="2400" b="1" dirty="0">
                <a:latin typeface="Arial Narrow" panose="020B0606020202030204" pitchFamily="34" charset="0"/>
              </a:rPr>
              <a:t>There are some study-</a:t>
            </a:r>
          </a:p>
          <a:p>
            <a:pPr lvl="1" algn="just"/>
            <a:r>
              <a:rPr lang="en-US" sz="2000" dirty="0">
                <a:latin typeface="Arial Narrow" panose="020B0606020202030204" pitchFamily="34" charset="0"/>
              </a:rPr>
              <a:t>WHO estimates 60–79% of people depend on plant‑based medicine for health needs</a:t>
            </a:r>
            <a:r>
              <a:rPr lang="en-US" baseline="30000" dirty="0">
                <a:latin typeface="Arial Narrow" panose="020B0606020202030204" pitchFamily="34" charset="0"/>
              </a:rPr>
              <a:t>[1]</a:t>
            </a:r>
          </a:p>
          <a:p>
            <a:pPr lvl="1" algn="just">
              <a:lnSpc>
                <a:spcPct val="110000"/>
              </a:lnSpc>
            </a:pPr>
            <a:r>
              <a:rPr lang="en-US" sz="2000" dirty="0">
                <a:latin typeface="Arial Narrow" panose="020B0606020202030204" pitchFamily="34" charset="0"/>
              </a:rPr>
              <a:t>70% Kenyans have used medicinal plants for medical purposes</a:t>
            </a:r>
            <a:r>
              <a:rPr lang="en-US" sz="2000" baseline="30000" dirty="0">
                <a:latin typeface="Arial Narrow" panose="020B0606020202030204" pitchFamily="34" charset="0"/>
              </a:rPr>
              <a:t>[2]</a:t>
            </a:r>
          </a:p>
          <a:p>
            <a:pPr lvl="1" algn="just"/>
            <a:r>
              <a:rPr lang="en-US" sz="2000" dirty="0">
                <a:latin typeface="Arial Narrow" panose="020B0606020202030204" pitchFamily="34" charset="0"/>
              </a:rPr>
              <a:t>Globally, about 50–95% of people use herbal medicines</a:t>
            </a:r>
            <a:r>
              <a:rPr lang="en-US" sz="2000" baseline="30000" dirty="0">
                <a:latin typeface="Arial Narrow" panose="020B0606020202030204" pitchFamily="34" charset="0"/>
              </a:rPr>
              <a:t>[3]</a:t>
            </a:r>
          </a:p>
          <a:p>
            <a:pPr algn="just"/>
            <a:r>
              <a:rPr lang="en-US" sz="2400" dirty="0">
                <a:latin typeface="Arial Narrow" panose="020B0606020202030204" pitchFamily="34" charset="0"/>
              </a:rPr>
              <a:t>One-stop solution: </a:t>
            </a:r>
            <a:r>
              <a:rPr lang="en-US" sz="2400" b="1" dirty="0" err="1">
                <a:latin typeface="Arial Narrow" panose="020B0606020202030204" pitchFamily="34" charset="0"/>
              </a:rPr>
              <a:t>MediNet</a:t>
            </a:r>
            <a:r>
              <a:rPr lang="en-US" sz="2400" b="1" dirty="0">
                <a:latin typeface="Arial Narrow" panose="020B0606020202030204" pitchFamily="34" charset="0"/>
              </a:rPr>
              <a:t>-XG</a:t>
            </a:r>
            <a:r>
              <a:rPr lang="en-US" sz="2400" dirty="0">
                <a:latin typeface="Arial Narrow" panose="020B0606020202030204" pitchFamily="34" charset="0"/>
              </a:rPr>
              <a:t> — An </a:t>
            </a:r>
            <a:r>
              <a:rPr lang="en-US" sz="2400" b="1" dirty="0">
                <a:latin typeface="Arial Narrow" panose="020B0606020202030204" pitchFamily="34" charset="0"/>
              </a:rPr>
              <a:t>Explainable</a:t>
            </a:r>
            <a:r>
              <a:rPr lang="en-US" sz="2400" dirty="0">
                <a:latin typeface="Arial Narrow" panose="020B0606020202030204" pitchFamily="34" charset="0"/>
              </a:rPr>
              <a:t> </a:t>
            </a:r>
            <a:r>
              <a:rPr lang="en-US" sz="2400" b="1" dirty="0">
                <a:latin typeface="Arial Narrow" panose="020B0606020202030204" pitchFamily="34" charset="0"/>
              </a:rPr>
              <a:t>Lightweight</a:t>
            </a:r>
            <a:r>
              <a:rPr lang="en-US" sz="2400" dirty="0">
                <a:latin typeface="Arial Narrow" panose="020B0606020202030204" pitchFamily="34" charset="0"/>
              </a:rPr>
              <a:t> AI Framework.</a:t>
            </a:r>
          </a:p>
          <a:p>
            <a:pPr algn="just"/>
            <a:r>
              <a:rPr lang="en-US" sz="2400" dirty="0">
                <a:latin typeface="Arial Narrow" panose="020B0606020202030204" pitchFamily="34" charset="0"/>
              </a:rPr>
              <a:t>Targeted for </a:t>
            </a:r>
            <a:r>
              <a:rPr lang="en-US" sz="2400" b="1" dirty="0">
                <a:latin typeface="Arial Narrow" panose="020B0606020202030204" pitchFamily="34" charset="0"/>
              </a:rPr>
              <a:t>Bangladeshi researchers, herbal practitioners</a:t>
            </a:r>
            <a:r>
              <a:rPr lang="en-US" sz="2400" dirty="0">
                <a:latin typeface="Arial Narrow" panose="020B0606020202030204" pitchFamily="34" charset="0"/>
              </a:rPr>
              <a:t>, and </a:t>
            </a:r>
            <a:r>
              <a:rPr lang="en-US" sz="2400" b="1" dirty="0">
                <a:latin typeface="Arial Narrow" panose="020B0606020202030204" pitchFamily="34" charset="0"/>
              </a:rPr>
              <a:t>farmers</a:t>
            </a:r>
            <a:r>
              <a:rPr lang="en-US" sz="2400" dirty="0">
                <a:latin typeface="Arial Narrow" panose="020B0606020202030204" pitchFamily="34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C2619E7E-EF86-4857-B501-4BCFB3714DF7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1/18/2026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MediNet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-XG: A Lightweight Explainable Framework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4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B0F538-4FE6-5520-D084-22892E10356D}"/>
              </a:ext>
            </a:extLst>
          </p:cNvPr>
          <p:cNvCxnSpPr/>
          <p:nvPr/>
        </p:nvCxnSpPr>
        <p:spPr>
          <a:xfrm>
            <a:off x="7315199" y="1153682"/>
            <a:ext cx="0" cy="499074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E28F13-E5BB-65D5-624A-E66224E75EA0}"/>
              </a:ext>
            </a:extLst>
          </p:cNvPr>
          <p:cNvSpPr txBox="1"/>
          <p:nvPr/>
        </p:nvSpPr>
        <p:spPr>
          <a:xfrm>
            <a:off x="7576578" y="4472718"/>
            <a:ext cx="414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Figure 1: Overview of the </a:t>
            </a:r>
            <a:r>
              <a:rPr lang="en-US" dirty="0" err="1">
                <a:latin typeface="Arial Narrow" panose="020B0606020202030204" pitchFamily="34" charset="0"/>
              </a:rPr>
              <a:t>MediNet</a:t>
            </a:r>
            <a:r>
              <a:rPr lang="en-US" dirty="0">
                <a:latin typeface="Arial Narrow" panose="020B0606020202030204" pitchFamily="34" charset="0"/>
              </a:rPr>
              <a:t>-XG</a:t>
            </a:r>
          </a:p>
        </p:txBody>
      </p:sp>
      <p:pic>
        <p:nvPicPr>
          <p:cNvPr id="10" name="Picture 9" descr="A diagram of a plant life cycle&#10;&#10;AI-generated content may be incorrect.">
            <a:extLst>
              <a:ext uri="{FF2B5EF4-FFF2-40B4-BE49-F238E27FC236}">
                <a16:creationId xmlns:a16="http://schemas.microsoft.com/office/drawing/2014/main" id="{796D84FD-15F7-CE72-48B5-55DDE8176E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72"/>
          <a:stretch>
            <a:fillRect/>
          </a:stretch>
        </p:blipFill>
        <p:spPr>
          <a:xfrm>
            <a:off x="7327899" y="1984876"/>
            <a:ext cx="4826559" cy="244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73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40" y="299368"/>
            <a:ext cx="12038120" cy="79258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rial Narrow" panose="020B0606020202030204" pitchFamily="34" charset="0"/>
              </a:rPr>
              <a:t>Problem Statement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C61DFEB6-2321-4568-AB5B-5BC634A6D32C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1/18/2026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MediNet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-XG: A Lightweight Explainable Framework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5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5FD9C09-A949-B78C-6A2E-E07A95047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39" y="1142747"/>
            <a:ext cx="7149353" cy="5435605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Arial Narrow" panose="020B0606020202030204" pitchFamily="34" charset="0"/>
              </a:rPr>
              <a:t>Rich Medicinal Flor</a:t>
            </a:r>
            <a:r>
              <a:rPr lang="en-US" sz="2400" dirty="0">
                <a:latin typeface="Arial Narrow" panose="020B0606020202030204" pitchFamily="34" charset="0"/>
              </a:rPr>
              <a:t>: Bangladesh has ~722 medicinal plant species (700 used medicinally), but visual similarities make identification difficult.</a:t>
            </a:r>
            <a:r>
              <a:rPr lang="en-US" baseline="30000" dirty="0">
                <a:latin typeface="Arial Narrow" panose="020B0606020202030204" pitchFamily="34" charset="0"/>
              </a:rPr>
              <a:t>[4]</a:t>
            </a:r>
          </a:p>
          <a:p>
            <a:pPr algn="just"/>
            <a:r>
              <a:rPr lang="en-US" sz="2400" b="1" dirty="0">
                <a:latin typeface="Arial Narrow" panose="020B0606020202030204" pitchFamily="34" charset="0"/>
              </a:rPr>
              <a:t>Traditional Methods</a:t>
            </a:r>
            <a:r>
              <a:rPr lang="en-US" sz="2400" dirty="0">
                <a:latin typeface="Arial Narrow" panose="020B0606020202030204" pitchFamily="34" charset="0"/>
              </a:rPr>
              <a:t>: Manual identification by taxonomists is slow, complex, and error-prone</a:t>
            </a:r>
            <a:r>
              <a:rPr lang="en-US" sz="2400" baseline="30000" dirty="0">
                <a:latin typeface="Arial Narrow" panose="020B0606020202030204" pitchFamily="34" charset="0"/>
              </a:rPr>
              <a:t>[5]</a:t>
            </a:r>
          </a:p>
          <a:p>
            <a:pPr algn="just"/>
            <a:r>
              <a:rPr lang="en-US" sz="2400" b="1" dirty="0">
                <a:latin typeface="Arial Narrow" panose="020B0606020202030204" pitchFamily="34" charset="0"/>
              </a:rPr>
              <a:t>Lack of Smart Systems</a:t>
            </a:r>
            <a:r>
              <a:rPr lang="en-US" sz="2400" dirty="0">
                <a:latin typeface="Arial Narrow" panose="020B0606020202030204" pitchFamily="34" charset="0"/>
              </a:rPr>
              <a:t>: No low-cost, mobile/IoT-ready system exists to classify, explain, and provide knowledge on medicinal plants.</a:t>
            </a:r>
          </a:p>
          <a:p>
            <a:pPr algn="just"/>
            <a:r>
              <a:rPr lang="en-US" sz="2400" b="1" dirty="0">
                <a:latin typeface="Arial Narrow" panose="020B0606020202030204" pitchFamily="34" charset="0"/>
              </a:rPr>
              <a:t>Explainability Gap</a:t>
            </a:r>
            <a:r>
              <a:rPr lang="en-US" sz="2400" dirty="0">
                <a:latin typeface="Arial Narrow" panose="020B0606020202030204" pitchFamily="34" charset="0"/>
              </a:rPr>
              <a:t>: Existing AI models lack transparency, making their decisions hard to trust.</a:t>
            </a:r>
            <a:r>
              <a:rPr lang="en-US" sz="2400" baseline="30000" dirty="0">
                <a:latin typeface="Arial Narrow" panose="020B0606020202030204" pitchFamily="34" charset="0"/>
              </a:rPr>
              <a:t> [5]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9D6D0B-81DF-B272-A1D8-14E3D8B4093C}"/>
              </a:ext>
            </a:extLst>
          </p:cNvPr>
          <p:cNvSpPr txBox="1"/>
          <p:nvPr/>
        </p:nvSpPr>
        <p:spPr>
          <a:xfrm>
            <a:off x="7495118" y="5121314"/>
            <a:ext cx="4462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Figure 2: Traditional Method inspection hassle</a:t>
            </a:r>
          </a:p>
        </p:txBody>
      </p:sp>
      <p:pic>
        <p:nvPicPr>
          <p:cNvPr id="11" name="Picture 10" descr="A cartoon of a person holding a leaf and a book&#10;&#10;AI-generated content may be incorrect.">
            <a:extLst>
              <a:ext uri="{FF2B5EF4-FFF2-40B4-BE49-F238E27FC236}">
                <a16:creationId xmlns:a16="http://schemas.microsoft.com/office/drawing/2014/main" id="{1BC02036-9638-1828-1CA4-4A461AC928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03" y="1736686"/>
            <a:ext cx="4628202" cy="318738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6CADA30-A634-815F-6AC0-BC3AE9E4CA9B}"/>
              </a:ext>
            </a:extLst>
          </p:cNvPr>
          <p:cNvCxnSpPr/>
          <p:nvPr/>
        </p:nvCxnSpPr>
        <p:spPr>
          <a:xfrm>
            <a:off x="7315199" y="1153682"/>
            <a:ext cx="0" cy="499074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895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40" y="299368"/>
            <a:ext cx="12038120" cy="79258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rial Narrow" panose="020B0606020202030204" pitchFamily="34" charset="0"/>
              </a:rPr>
              <a:t>Objectives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15F3EFD8-F050-4145-B90B-79611F57750C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1/18/2026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MediNet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-XG: A Lightweight Explainable Framework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6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88F6B44-96A7-313B-9E4E-215FA8F90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39" y="1153682"/>
            <a:ext cx="7120985" cy="542467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Arial Narrow" panose="020B0606020202030204" pitchFamily="34" charset="0"/>
              </a:rPr>
              <a:t>To develop a Lightweight Explainable multimodal AI framework.</a:t>
            </a:r>
          </a:p>
          <a:p>
            <a:pPr marL="0" indent="0" algn="just">
              <a:buNone/>
            </a:pPr>
            <a:endParaRPr lang="en-US" sz="2400" dirty="0">
              <a:latin typeface="Arial Narrow" panose="020B0606020202030204" pitchFamily="34" charset="0"/>
            </a:endParaRPr>
          </a:p>
          <a:p>
            <a:pPr algn="just"/>
            <a:r>
              <a:rPr lang="en-US" sz="2400" dirty="0">
                <a:latin typeface="Arial Narrow" panose="020B0606020202030204" pitchFamily="34" charset="0"/>
              </a:rPr>
              <a:t>To accurately classify medicinal plants in weed-infested areas.</a:t>
            </a:r>
          </a:p>
          <a:p>
            <a:pPr algn="just"/>
            <a:endParaRPr lang="en-US" sz="2400" dirty="0">
              <a:latin typeface="Arial Narrow" panose="020B0606020202030204" pitchFamily="34" charset="0"/>
            </a:endParaRPr>
          </a:p>
          <a:p>
            <a:pPr algn="just"/>
            <a:r>
              <a:rPr lang="en-US" sz="2400" dirty="0">
                <a:latin typeface="Arial Narrow" panose="020B0606020202030204" pitchFamily="34" charset="0"/>
              </a:rPr>
              <a:t>To generate contextual knowledge on plant uses, compounds, and habitats.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87BBE4-4E86-F9E0-4D2A-7E53CC02E594}"/>
              </a:ext>
            </a:extLst>
          </p:cNvPr>
          <p:cNvSpPr txBox="1"/>
          <p:nvPr/>
        </p:nvSpPr>
        <p:spPr>
          <a:xfrm>
            <a:off x="7581535" y="4905374"/>
            <a:ext cx="414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Figure 3: Objectives of the </a:t>
            </a:r>
            <a:r>
              <a:rPr lang="en-US" dirty="0" err="1">
                <a:latin typeface="Arial Narrow" panose="020B0606020202030204" pitchFamily="34" charset="0"/>
              </a:rPr>
              <a:t>MediNet</a:t>
            </a:r>
            <a:r>
              <a:rPr lang="en-US" dirty="0">
                <a:latin typeface="Arial Narrow" panose="020B0606020202030204" pitchFamily="34" charset="0"/>
              </a:rPr>
              <a:t>-XG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FA9B5D-7272-C9A4-1488-C2B60D9E4D56}"/>
              </a:ext>
            </a:extLst>
          </p:cNvPr>
          <p:cNvCxnSpPr/>
          <p:nvPr/>
        </p:nvCxnSpPr>
        <p:spPr>
          <a:xfrm>
            <a:off x="7315199" y="1153682"/>
            <a:ext cx="0" cy="499074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BCE369D-2C36-CBFE-62EA-FD9260DCF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6" r="1815" b="14768"/>
          <a:stretch>
            <a:fillRect/>
          </a:stretch>
        </p:blipFill>
        <p:spPr>
          <a:xfrm>
            <a:off x="7385891" y="1153681"/>
            <a:ext cx="4729169" cy="375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39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75163-3CC4-FB63-5531-D311B5CDC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A5329-4E9F-38BE-5C99-DA3ECDE07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40" y="186160"/>
            <a:ext cx="12038120" cy="79258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rial Narrow" panose="020B0606020202030204" pitchFamily="34" charset="0"/>
              </a:rPr>
              <a:t>Related Works (Research)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D0EC2-22E2-9FF0-881A-0B4243202504}"/>
              </a:ext>
            </a:extLst>
          </p:cNvPr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5160D5-B377-11F7-5B15-5D2D12D8089A}"/>
              </a:ext>
            </a:extLst>
          </p:cNvPr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E5BBC1B-5769-4FE4-8745-AFE3133E42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2054F5D8-0334-4AA5-9241-87319A1251D0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1/18/2026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0417ED8-F668-B119-4894-569BBEB3F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MediNet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-XG: A Lightweight Explainable Framework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862185-A91D-B925-EFB4-8F7D5998D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7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C27FF1-3396-1607-E9D7-983DF23A0F9D}"/>
              </a:ext>
            </a:extLst>
          </p:cNvPr>
          <p:cNvSpPr txBox="1"/>
          <p:nvPr/>
        </p:nvSpPr>
        <p:spPr>
          <a:xfrm>
            <a:off x="359159" y="805643"/>
            <a:ext cx="11340036" cy="381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Table 1: Comparative Table- Existing Research vs. </a:t>
            </a:r>
            <a:r>
              <a:rPr lang="en-US" dirty="0" err="1">
                <a:latin typeface="Arial Narrow" panose="020B0606020202030204" pitchFamily="34" charset="0"/>
              </a:rPr>
              <a:t>MediNet</a:t>
            </a:r>
            <a:r>
              <a:rPr lang="en-US" dirty="0">
                <a:latin typeface="Arial Narrow" panose="020B0606020202030204" pitchFamily="34" charset="0"/>
              </a:rPr>
              <a:t>-XG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F21DE2-B705-A8C0-CD70-7F4A03142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998086"/>
              </p:ext>
            </p:extLst>
          </p:nvPr>
        </p:nvGraphicFramePr>
        <p:xfrm>
          <a:off x="76941" y="1226824"/>
          <a:ext cx="12038121" cy="5054453"/>
        </p:xfrm>
        <a:graphic>
          <a:graphicData uri="http://schemas.openxmlformats.org/drawingml/2006/table">
            <a:tbl>
              <a:tblPr firstRow="1" lastRow="1" bandRow="1">
                <a:tableStyleId>{68D230F3-CF80-4859-8CE7-A43EE81993B5}</a:tableStyleId>
              </a:tblPr>
              <a:tblGrid>
                <a:gridCol w="2948270">
                  <a:extLst>
                    <a:ext uri="{9D8B030D-6E8A-4147-A177-3AD203B41FA5}">
                      <a16:colId xmlns:a16="http://schemas.microsoft.com/office/drawing/2014/main" val="2304524367"/>
                    </a:ext>
                  </a:extLst>
                </a:gridCol>
                <a:gridCol w="2546647">
                  <a:extLst>
                    <a:ext uri="{9D8B030D-6E8A-4147-A177-3AD203B41FA5}">
                      <a16:colId xmlns:a16="http://schemas.microsoft.com/office/drawing/2014/main" val="99560009"/>
                    </a:ext>
                  </a:extLst>
                </a:gridCol>
                <a:gridCol w="1051133">
                  <a:extLst>
                    <a:ext uri="{9D8B030D-6E8A-4147-A177-3AD203B41FA5}">
                      <a16:colId xmlns:a16="http://schemas.microsoft.com/office/drawing/2014/main" val="583009448"/>
                    </a:ext>
                  </a:extLst>
                </a:gridCol>
                <a:gridCol w="1016949">
                  <a:extLst>
                    <a:ext uri="{9D8B030D-6E8A-4147-A177-3AD203B41FA5}">
                      <a16:colId xmlns:a16="http://schemas.microsoft.com/office/drawing/2014/main" val="2959793520"/>
                    </a:ext>
                  </a:extLst>
                </a:gridCol>
                <a:gridCol w="700755">
                  <a:extLst>
                    <a:ext uri="{9D8B030D-6E8A-4147-A177-3AD203B41FA5}">
                      <a16:colId xmlns:a16="http://schemas.microsoft.com/office/drawing/2014/main" val="4289321054"/>
                    </a:ext>
                  </a:extLst>
                </a:gridCol>
                <a:gridCol w="700755">
                  <a:extLst>
                    <a:ext uri="{9D8B030D-6E8A-4147-A177-3AD203B41FA5}">
                      <a16:colId xmlns:a16="http://schemas.microsoft.com/office/drawing/2014/main" val="2917678696"/>
                    </a:ext>
                  </a:extLst>
                </a:gridCol>
                <a:gridCol w="615298">
                  <a:extLst>
                    <a:ext uri="{9D8B030D-6E8A-4147-A177-3AD203B41FA5}">
                      <a16:colId xmlns:a16="http://schemas.microsoft.com/office/drawing/2014/main" val="738208122"/>
                    </a:ext>
                  </a:extLst>
                </a:gridCol>
                <a:gridCol w="1333144">
                  <a:extLst>
                    <a:ext uri="{9D8B030D-6E8A-4147-A177-3AD203B41FA5}">
                      <a16:colId xmlns:a16="http://schemas.microsoft.com/office/drawing/2014/main" val="2526028213"/>
                    </a:ext>
                  </a:extLst>
                </a:gridCol>
                <a:gridCol w="1125170">
                  <a:extLst>
                    <a:ext uri="{9D8B030D-6E8A-4147-A177-3AD203B41FA5}">
                      <a16:colId xmlns:a16="http://schemas.microsoft.com/office/drawing/2014/main" val="2177699750"/>
                    </a:ext>
                  </a:extLst>
                </a:gridCol>
              </a:tblGrid>
              <a:tr h="2534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marL="24865" marR="24865" marT="12432" marB="12432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Plant</a:t>
                      </a:r>
                    </a:p>
                  </a:txBody>
                  <a:tcPr marL="24865" marR="24865" marT="12432" marB="12432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Modality</a:t>
                      </a:r>
                    </a:p>
                  </a:txBody>
                  <a:tcPr marL="24865" marR="24865" marT="12432" marB="12432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Real-time</a:t>
                      </a:r>
                    </a:p>
                  </a:txBody>
                  <a:tcPr marL="24865" marR="24865" marT="12432" marB="12432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Classify</a:t>
                      </a:r>
                    </a:p>
                  </a:txBody>
                  <a:tcPr marL="24865" marR="24865" marT="12432" marB="12432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XAI</a:t>
                      </a:r>
                    </a:p>
                  </a:txBody>
                  <a:tcPr marL="24865" marR="24865" marT="12432" marB="12432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Gen</a:t>
                      </a:r>
                    </a:p>
                  </a:txBody>
                  <a:tcPr marL="24865" marR="24865" marT="12432" marB="12432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Acc</a:t>
                      </a:r>
                    </a:p>
                  </a:txBody>
                  <a:tcPr marL="24865" marR="24865" marT="12432" marB="12432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Loctio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24865" marR="24865" marT="12432" marB="12432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701088"/>
                  </a:ext>
                </a:extLst>
              </a:tr>
              <a:tr h="547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Deep-Learning-Based Class. (Mathematics, 2023)[6]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BD medicinal (10 spp., controlled leaf)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Image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No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Yes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No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No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97.62%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BD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1582205241"/>
                  </a:ext>
                </a:extLst>
              </a:tr>
              <a:tr h="4835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DL for Med. Plant: Review (Frontiers, 2024)[7]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Multi-country survey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Image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No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Yes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Rarely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No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NA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Global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293009514"/>
                  </a:ext>
                </a:extLst>
              </a:tr>
              <a:tr h="4835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600" dirty="0"/>
                        <a:t>IndoHerb: Indonesia (Comp. Elec. Agri, 2023)[8]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Indonesian herbal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Image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No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Yes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No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No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~97%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Indonesia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417574989"/>
                  </a:ext>
                </a:extLst>
              </a:tr>
              <a:tr h="511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Explainable DL: Plant Phenotyping (Frontiers, 2023)[9]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Gen. crops phenotyping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Img+Data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No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Yes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(Grad-CAM)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No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NA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Global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442895638"/>
                  </a:ext>
                </a:extLst>
              </a:tr>
              <a:tr h="614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DL for weed detection: Wheat (Comp. Elec. Agri, 2024)[10]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Weeds vs crop in wheat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Image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Field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Yes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Limited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No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&gt;95%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Turkey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1886481805"/>
                  </a:ext>
                </a:extLst>
              </a:tr>
              <a:tr h="4835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Dual-attention model (Journal TBD, 2025)[11]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BD medicinal plants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Image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No (Heavy)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Yes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No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No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~97%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BD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477948893"/>
                  </a:ext>
                </a:extLst>
              </a:tr>
              <a:tr h="4835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Novel Multistage Approach (IR-JMITE, 2025)[12]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Med. vs Fruit vs Flower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Image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No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Yes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No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No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&gt;95%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Global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796356213"/>
                  </a:ext>
                </a:extLst>
              </a:tr>
              <a:tr h="547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DL for weed detection: Review (Frontiers, 2026)[13]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Complex field weeds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Image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Edge focus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Yes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Sparse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No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NA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Global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475413221"/>
                  </a:ext>
                </a:extLst>
              </a:tr>
              <a:tr h="41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 err="1"/>
                        <a:t>MediNet</a:t>
                      </a:r>
                      <a:r>
                        <a:rPr lang="en-US" sz="1600" b="1" dirty="0"/>
                        <a:t>-XG (Proposed)</a:t>
                      </a:r>
                      <a:endParaRPr lang="en-US" sz="160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BD weedy medicinal (34 spp.)</a:t>
                      </a:r>
                      <a:endParaRPr lang="en-US" sz="160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Multimodal</a:t>
                      </a:r>
                      <a:endParaRPr lang="en-US" sz="160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Yes</a:t>
                      </a:r>
                      <a:endParaRPr lang="en-US" sz="160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Yes</a:t>
                      </a:r>
                      <a:endParaRPr lang="en-US" sz="160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Yes</a:t>
                      </a:r>
                      <a:endParaRPr lang="en-US" sz="160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*</a:t>
                      </a:r>
                      <a:r>
                        <a:rPr lang="en-US" sz="1600" b="1"/>
                        <a:t>yes</a:t>
                      </a:r>
                      <a:endParaRPr lang="en-US" sz="160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98.82% (~342KB)</a:t>
                      </a:r>
                      <a:endParaRPr lang="en-US" sz="160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BD</a:t>
                      </a:r>
                      <a:endParaRPr lang="en-US" sz="1600" dirty="0"/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31015889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CA957D6-06F7-7674-633B-8B242A72B1F5}"/>
              </a:ext>
            </a:extLst>
          </p:cNvPr>
          <p:cNvSpPr txBox="1"/>
          <p:nvPr/>
        </p:nvSpPr>
        <p:spPr>
          <a:xfrm>
            <a:off x="0" y="6212445"/>
            <a:ext cx="6259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*Note: Retrieval-based structured knowledge; non free-form generative. </a:t>
            </a:r>
            <a:br>
              <a:rPr lang="en-US" sz="1600" dirty="0">
                <a:solidFill>
                  <a:schemeClr val="bg2">
                    <a:lumMod val="25000"/>
                  </a:schemeClr>
                </a:solidFill>
              </a:rPr>
            </a:b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438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40" y="299368"/>
            <a:ext cx="12038120" cy="79258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rial Narrow" panose="020B0606020202030204" pitchFamily="34" charset="0"/>
              </a:rPr>
              <a:t>Related Works (system)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C75325D0-5CE9-4281-8F44-146AB48FFC2A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1/18/2026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MediNet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-XG: A Lightweight Explainable Framework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8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E747868-8196-28F5-EA12-4AB1D0854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40" y="1153682"/>
            <a:ext cx="6852950" cy="54246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Arial Narrow" panose="020B0606020202030204" pitchFamily="34" charset="0"/>
              </a:rPr>
              <a:t>MediNet</a:t>
            </a:r>
            <a:r>
              <a:rPr lang="en-US" sz="2400" b="1" dirty="0">
                <a:latin typeface="Arial Narrow" panose="020B0606020202030204" pitchFamily="34" charset="0"/>
              </a:rPr>
              <a:t>-XG</a:t>
            </a:r>
            <a:r>
              <a:rPr lang="en-US" sz="2400" dirty="0">
                <a:latin typeface="Arial Narrow" panose="020B0606020202030204" pitchFamily="34" charset="0"/>
              </a:rPr>
              <a:t> is positioned as the superior solution because of: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Local Classification Accuracy &amp; Lightweight Design for field use. 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Trustworthy Decision Making by incorporating multimodal XAI (using Grad-CAM + Lime + t-SNE)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Contextual Intelligence like RAG methodology of generative knowledge based out.</a:t>
            </a:r>
          </a:p>
          <a:p>
            <a:pPr marL="0" indent="0">
              <a:buNone/>
            </a:pPr>
            <a:endParaRPr lang="en-US" sz="24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 Narrow" panose="020B0606020202030204" pitchFamily="34" charset="0"/>
              </a:rPr>
              <a:t>This framework offers the </a:t>
            </a:r>
            <a:r>
              <a:rPr lang="en-US" sz="2400" b="1" dirty="0">
                <a:latin typeface="Arial Narrow" panose="020B0606020202030204" pitchFamily="34" charset="0"/>
              </a:rPr>
              <a:t>"What" (Classification), </a:t>
            </a:r>
            <a:r>
              <a:rPr lang="en-US" sz="2400" dirty="0">
                <a:latin typeface="Arial Narrow" panose="020B0606020202030204" pitchFamily="34" charset="0"/>
              </a:rPr>
              <a:t>the</a:t>
            </a:r>
            <a:r>
              <a:rPr lang="en-US" sz="2400" b="1" dirty="0">
                <a:latin typeface="Arial Narrow" panose="020B0606020202030204" pitchFamily="34" charset="0"/>
              </a:rPr>
              <a:t> "Why" (Explainability), </a:t>
            </a:r>
            <a:r>
              <a:rPr lang="en-US" sz="2400" dirty="0">
                <a:latin typeface="Arial Narrow" panose="020B0606020202030204" pitchFamily="34" charset="0"/>
              </a:rPr>
              <a:t>and</a:t>
            </a:r>
            <a:r>
              <a:rPr lang="en-US" sz="2400" b="1" dirty="0">
                <a:latin typeface="Arial Narrow" panose="020B0606020202030204" pitchFamily="34" charset="0"/>
              </a:rPr>
              <a:t> </a:t>
            </a:r>
            <a:r>
              <a:rPr lang="en-US" sz="2400" dirty="0">
                <a:latin typeface="Arial Narrow" panose="020B0606020202030204" pitchFamily="34" charset="0"/>
              </a:rPr>
              <a:t>the</a:t>
            </a:r>
            <a:r>
              <a:rPr lang="en-US" sz="2400" b="1" dirty="0">
                <a:latin typeface="Arial Narrow" panose="020B0606020202030204" pitchFamily="34" charset="0"/>
              </a:rPr>
              <a:t> "What Now" (Generative Knowledge)</a:t>
            </a:r>
            <a:r>
              <a:rPr lang="en-US" sz="2400" dirty="0">
                <a:latin typeface="Arial Narrow" panose="020B0606020202030204" pitchFamily="34" charset="0"/>
              </a:rPr>
              <a:t> in a single, efficient package ready for the field.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6ACC5F-886C-7242-477C-AC2B92E6A675}"/>
              </a:ext>
            </a:extLst>
          </p:cNvPr>
          <p:cNvCxnSpPr/>
          <p:nvPr/>
        </p:nvCxnSpPr>
        <p:spPr>
          <a:xfrm>
            <a:off x="6806573" y="1153682"/>
            <a:ext cx="0" cy="499074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0AB09E-8145-C099-DEBA-6D048A9BABEF}"/>
              </a:ext>
            </a:extLst>
          </p:cNvPr>
          <p:cNvSpPr txBox="1"/>
          <p:nvPr/>
        </p:nvSpPr>
        <p:spPr>
          <a:xfrm>
            <a:off x="7448132" y="4772295"/>
            <a:ext cx="414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Figure 4: </a:t>
            </a:r>
            <a:r>
              <a:rPr lang="en-US" dirty="0" err="1">
                <a:latin typeface="Arial Narrow" panose="020B0606020202030204" pitchFamily="34" charset="0"/>
              </a:rPr>
              <a:t>MediNet</a:t>
            </a:r>
            <a:r>
              <a:rPr lang="en-US" dirty="0">
                <a:latin typeface="Arial Narrow" panose="020B0606020202030204" pitchFamily="34" charset="0"/>
              </a:rPr>
              <a:t>-XG superior position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C74A41-3365-170E-C4B5-3806451FE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567" y="1826447"/>
            <a:ext cx="5079047" cy="273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1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BCFB10DA-16DB-42BC-948C-4D4D6B2E8773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1/18/2026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en-US" sz="1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MediNet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-XG: A Lightweight Explainable Framework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9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DB982B-2D55-4D85-1F59-17FF62694673}"/>
              </a:ext>
            </a:extLst>
          </p:cNvPr>
          <p:cNvSpPr txBox="1"/>
          <p:nvPr/>
        </p:nvSpPr>
        <p:spPr>
          <a:xfrm>
            <a:off x="4021043" y="6182201"/>
            <a:ext cx="414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Figure 5: Methodology &amp; Architecture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8" y="299368"/>
            <a:ext cx="12038120" cy="79258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rial Narrow" panose="020B0606020202030204" pitchFamily="34" charset="0"/>
              </a:rPr>
              <a:t>Proposed Methodology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A897C1-867A-9837-E4DB-BD2D331248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2" y="1091953"/>
            <a:ext cx="11967096" cy="51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4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6023</TotalTime>
  <Words>2846</Words>
  <Application>Microsoft Office PowerPoint</Application>
  <PresentationFormat>Widescreen</PresentationFormat>
  <Paragraphs>496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Arial Narrow</vt:lpstr>
      <vt:lpstr>Calibri</vt:lpstr>
      <vt:lpstr>Calibri Light</vt:lpstr>
      <vt:lpstr>Office Theme</vt:lpstr>
      <vt:lpstr>PowerPoint Presentation</vt:lpstr>
      <vt:lpstr>Bangladesh Army University of Science and Technology (BAUST) Saidpur Cantonment, Nilphamari</vt:lpstr>
      <vt:lpstr>Outline</vt:lpstr>
      <vt:lpstr>Introduction</vt:lpstr>
      <vt:lpstr>Problem Statement</vt:lpstr>
      <vt:lpstr>Objectives</vt:lpstr>
      <vt:lpstr>Related Works (Research)</vt:lpstr>
      <vt:lpstr>Related Works (system)</vt:lpstr>
      <vt:lpstr>Proposed Methodology</vt:lpstr>
      <vt:lpstr>Proposed Methodology</vt:lpstr>
      <vt:lpstr>Dataset</vt:lpstr>
      <vt:lpstr>Preliminary Results / Progress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/ Thesis Timeline</vt:lpstr>
      <vt:lpstr>Final Outcomes</vt:lpstr>
      <vt:lpstr>Challenges</vt:lpstr>
      <vt:lpstr>Conclusion</vt:lpstr>
      <vt:lpstr>References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Asus</dc:creator>
  <cp:lastModifiedBy>Nur A Alam</cp:lastModifiedBy>
  <cp:revision>150</cp:revision>
  <dcterms:created xsi:type="dcterms:W3CDTF">2025-04-30T05:35:28Z</dcterms:created>
  <dcterms:modified xsi:type="dcterms:W3CDTF">2026-01-17T21:56:42Z</dcterms:modified>
</cp:coreProperties>
</file>